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27"/>
  </p:notesMasterIdLst>
  <p:sldIdLst>
    <p:sldId id="393" r:id="rId2"/>
    <p:sldId id="413" r:id="rId3"/>
    <p:sldId id="397" r:id="rId4"/>
    <p:sldId id="455" r:id="rId5"/>
    <p:sldId id="457" r:id="rId6"/>
    <p:sldId id="415" r:id="rId7"/>
    <p:sldId id="416" r:id="rId8"/>
    <p:sldId id="458" r:id="rId9"/>
    <p:sldId id="418" r:id="rId10"/>
    <p:sldId id="420" r:id="rId11"/>
    <p:sldId id="459" r:id="rId12"/>
    <p:sldId id="460" r:id="rId13"/>
    <p:sldId id="461" r:id="rId14"/>
    <p:sldId id="462" r:id="rId15"/>
    <p:sldId id="448" r:id="rId16"/>
    <p:sldId id="452" r:id="rId17"/>
    <p:sldId id="453" r:id="rId18"/>
    <p:sldId id="463" r:id="rId19"/>
    <p:sldId id="454" r:id="rId20"/>
    <p:sldId id="442" r:id="rId21"/>
    <p:sldId id="449" r:id="rId22"/>
    <p:sldId id="450" r:id="rId23"/>
    <p:sldId id="443" r:id="rId24"/>
    <p:sldId id="451" r:id="rId25"/>
    <p:sldId id="402" r:id="rId26"/>
  </p:sldIdLst>
  <p:sldSz cx="9144000" cy="6858000" type="screen4x3"/>
  <p:notesSz cx="7099300" cy="10234613"/>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0000FF"/>
    <a:srgbClr val="00B050"/>
    <a:srgbClr val="FFFF66"/>
    <a:srgbClr val="E6EDF6"/>
    <a:srgbClr val="CCFFFF"/>
    <a:srgbClr val="EAEAEA"/>
    <a:srgbClr val="DDDDDD"/>
    <a:srgbClr val="CC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1E4AEA4-8DFA-4A89-87EB-49C32662AFE0}" styleName="ลักษณะสีปานกลาง 2 - เน้น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ลักษณะสีปานกลาง 2 - เน้น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ลักษณะสีปานกลาง 2 - เน้น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ลักษณะสีปานกลาง 2 - เน้น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ลักษณะ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ลักษณะสีปานกลาง 3 - เน้น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6" autoAdjust="0"/>
    <p:restoredTop sz="94343" autoAdjust="0"/>
  </p:normalViewPr>
  <p:slideViewPr>
    <p:cSldViewPr>
      <p:cViewPr varScale="1">
        <p:scale>
          <a:sx n="67" d="100"/>
          <a:sy n="67" d="100"/>
        </p:scale>
        <p:origin x="-1632" y="-96"/>
      </p:cViewPr>
      <p:guideLst>
        <p:guide orient="horz" pos="2160"/>
        <p:guide pos="2880"/>
      </p:guideLst>
    </p:cSldViewPr>
  </p:slideViewPr>
  <p:notesTextViewPr>
    <p:cViewPr>
      <p:scale>
        <a:sx n="75" d="100"/>
        <a:sy n="7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ELL\Desktop\analize%20traffic%20volum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ELL\Desktop\analize%20traffic%20volum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ELL\Desktop\analize%20traffic%20volum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ELL\Desktop\analize%20traffic%20volume.xlsx"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file:///D:\1.%20PhD%20RoSCoE\CBA%20and%20TMC\analize%20traffic%20volume%201.xlsx" TargetMode="Externa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5599702176689"/>
          <c:y val="4.1896147178531261E-2"/>
          <c:w val="0.70967648893712665"/>
          <c:h val="0.78899021629326216"/>
        </c:manualLayout>
      </c:layout>
      <c:lineChart>
        <c:grouping val="standard"/>
        <c:varyColors val="0"/>
        <c:ser>
          <c:idx val="0"/>
          <c:order val="0"/>
          <c:tx>
            <c:strRef>
              <c:f>'T 12 hr'!$AD$46</c:f>
              <c:strCache>
                <c:ptCount val="1"/>
                <c:pt idx="0">
                  <c:v>E Direction</c:v>
                </c:pt>
              </c:strCache>
            </c:strRef>
          </c:tx>
          <c:spPr>
            <a:ln w="22225" cmpd="dbl">
              <a:solidFill>
                <a:schemeClr val="accent2">
                  <a:lumMod val="50000"/>
                </a:schemeClr>
              </a:solidFill>
            </a:ln>
          </c:spPr>
          <c:marker>
            <c:symbol val="star"/>
            <c:size val="7"/>
            <c:spPr>
              <a:ln>
                <a:solidFill>
                  <a:schemeClr val="accent2">
                    <a:lumMod val="50000"/>
                  </a:schemeClr>
                </a:solidFill>
              </a:ln>
            </c:spPr>
          </c:marker>
          <c:cat>
            <c:numRef>
              <c:f>'T 12 hr'!$AE$45:$AP$45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hr'!$AE$46:$AP$46</c:f>
              <c:numCache>
                <c:formatCode>0</c:formatCode>
                <c:ptCount val="12"/>
                <c:pt idx="0">
                  <c:v>1366.2</c:v>
                </c:pt>
                <c:pt idx="1">
                  <c:v>1692.8</c:v>
                </c:pt>
                <c:pt idx="2">
                  <c:v>1966.95</c:v>
                </c:pt>
                <c:pt idx="3">
                  <c:v>2108.6999999999998</c:v>
                </c:pt>
                <c:pt idx="4">
                  <c:v>2026.35</c:v>
                </c:pt>
                <c:pt idx="5">
                  <c:v>2047.9499999999998</c:v>
                </c:pt>
                <c:pt idx="6">
                  <c:v>2021.1</c:v>
                </c:pt>
                <c:pt idx="7">
                  <c:v>2128.9499999999998</c:v>
                </c:pt>
                <c:pt idx="8">
                  <c:v>2238.3000000000002</c:v>
                </c:pt>
                <c:pt idx="9">
                  <c:v>2292.3000000000002</c:v>
                </c:pt>
                <c:pt idx="10">
                  <c:v>2307.0500000000002</c:v>
                </c:pt>
                <c:pt idx="11">
                  <c:v>2162.6999999999998</c:v>
                </c:pt>
              </c:numCache>
            </c:numRef>
          </c:val>
          <c:smooth val="0"/>
        </c:ser>
        <c:ser>
          <c:idx val="1"/>
          <c:order val="1"/>
          <c:tx>
            <c:strRef>
              <c:f>'T 12 hr'!$AD$47</c:f>
              <c:strCache>
                <c:ptCount val="1"/>
                <c:pt idx="0">
                  <c:v>W Direction</c:v>
                </c:pt>
              </c:strCache>
            </c:strRef>
          </c:tx>
          <c:spPr>
            <a:ln w="12700">
              <a:solidFill>
                <a:srgbClr val="FF0000"/>
              </a:solidFill>
            </a:ln>
          </c:spPr>
          <c:marker>
            <c:symbol val="star"/>
            <c:size val="7"/>
            <c:spPr>
              <a:ln w="12700">
                <a:solidFill>
                  <a:srgbClr val="FF0000"/>
                </a:solidFill>
              </a:ln>
            </c:spPr>
          </c:marker>
          <c:cat>
            <c:numRef>
              <c:f>'T 12 hr'!$AE$45:$AP$45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hr'!$AE$47:$AP$47</c:f>
              <c:numCache>
                <c:formatCode>0</c:formatCode>
                <c:ptCount val="12"/>
                <c:pt idx="0">
                  <c:v>1082.9000000000001</c:v>
                </c:pt>
                <c:pt idx="1">
                  <c:v>1201.7</c:v>
                </c:pt>
                <c:pt idx="2">
                  <c:v>888.3</c:v>
                </c:pt>
                <c:pt idx="3">
                  <c:v>815.4</c:v>
                </c:pt>
                <c:pt idx="4">
                  <c:v>1028.7</c:v>
                </c:pt>
                <c:pt idx="5">
                  <c:v>927.45</c:v>
                </c:pt>
                <c:pt idx="6">
                  <c:v>1016.8</c:v>
                </c:pt>
                <c:pt idx="7">
                  <c:v>993.25</c:v>
                </c:pt>
                <c:pt idx="8">
                  <c:v>1019.25</c:v>
                </c:pt>
                <c:pt idx="9">
                  <c:v>984.05</c:v>
                </c:pt>
                <c:pt idx="10">
                  <c:v>977.3</c:v>
                </c:pt>
                <c:pt idx="11">
                  <c:v>907.2</c:v>
                </c:pt>
              </c:numCache>
            </c:numRef>
          </c:val>
          <c:smooth val="0"/>
        </c:ser>
        <c:ser>
          <c:idx val="2"/>
          <c:order val="2"/>
          <c:tx>
            <c:strRef>
              <c:f>'T 12 hr'!$AD$48</c:f>
              <c:strCache>
                <c:ptCount val="1"/>
                <c:pt idx="0">
                  <c:v>N Direction</c:v>
                </c:pt>
              </c:strCache>
            </c:strRef>
          </c:tx>
          <c:spPr>
            <a:ln w="12700">
              <a:solidFill>
                <a:srgbClr val="7030A0"/>
              </a:solidFill>
            </a:ln>
          </c:spPr>
          <c:marker>
            <c:symbol val="star"/>
            <c:size val="7"/>
            <c:spPr>
              <a:ln w="12700">
                <a:solidFill>
                  <a:srgbClr val="7030A0"/>
                </a:solidFill>
              </a:ln>
            </c:spPr>
          </c:marker>
          <c:cat>
            <c:numRef>
              <c:f>'T 12 hr'!$AE$45:$AP$45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hr'!$AE$48:$AP$48</c:f>
              <c:numCache>
                <c:formatCode>0</c:formatCode>
                <c:ptCount val="12"/>
                <c:pt idx="0">
                  <c:v>1136.8</c:v>
                </c:pt>
                <c:pt idx="1">
                  <c:v>1156.8499999999999</c:v>
                </c:pt>
                <c:pt idx="2">
                  <c:v>947.7</c:v>
                </c:pt>
                <c:pt idx="3">
                  <c:v>922.05</c:v>
                </c:pt>
                <c:pt idx="4">
                  <c:v>911.25</c:v>
                </c:pt>
                <c:pt idx="5">
                  <c:v>933.05</c:v>
                </c:pt>
                <c:pt idx="6">
                  <c:v>831.6</c:v>
                </c:pt>
                <c:pt idx="7">
                  <c:v>1019.75</c:v>
                </c:pt>
                <c:pt idx="8">
                  <c:v>957.15</c:v>
                </c:pt>
                <c:pt idx="9">
                  <c:v>1081.3499999999999</c:v>
                </c:pt>
                <c:pt idx="10">
                  <c:v>1104.2</c:v>
                </c:pt>
                <c:pt idx="11">
                  <c:v>951.75</c:v>
                </c:pt>
              </c:numCache>
            </c:numRef>
          </c:val>
          <c:smooth val="0"/>
        </c:ser>
        <c:ser>
          <c:idx val="3"/>
          <c:order val="3"/>
          <c:tx>
            <c:strRef>
              <c:f>'T 12 hr'!$AD$49</c:f>
              <c:strCache>
                <c:ptCount val="1"/>
                <c:pt idx="0">
                  <c:v>S Direction</c:v>
                </c:pt>
              </c:strCache>
            </c:strRef>
          </c:tx>
          <c:spPr>
            <a:ln w="12700">
              <a:solidFill>
                <a:srgbClr val="00B050"/>
              </a:solidFill>
            </a:ln>
          </c:spPr>
          <c:marker>
            <c:spPr>
              <a:ln w="12700">
                <a:solidFill>
                  <a:srgbClr val="00B050"/>
                </a:solidFill>
              </a:ln>
            </c:spPr>
          </c:marker>
          <c:cat>
            <c:numRef>
              <c:f>'T 12 hr'!$AE$45:$AP$45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hr'!$AE$49:$AP$49</c:f>
              <c:numCache>
                <c:formatCode>0</c:formatCode>
                <c:ptCount val="12"/>
                <c:pt idx="0">
                  <c:v>1224.55</c:v>
                </c:pt>
                <c:pt idx="1">
                  <c:v>1084.1500000000001</c:v>
                </c:pt>
                <c:pt idx="2">
                  <c:v>868.05</c:v>
                </c:pt>
                <c:pt idx="3">
                  <c:v>934.2</c:v>
                </c:pt>
                <c:pt idx="4">
                  <c:v>947.7</c:v>
                </c:pt>
                <c:pt idx="5">
                  <c:v>1031.4000000000001</c:v>
                </c:pt>
                <c:pt idx="6">
                  <c:v>1004.35</c:v>
                </c:pt>
                <c:pt idx="7">
                  <c:v>938.15</c:v>
                </c:pt>
                <c:pt idx="8">
                  <c:v>1009.8</c:v>
                </c:pt>
                <c:pt idx="9">
                  <c:v>1073.25</c:v>
                </c:pt>
                <c:pt idx="10">
                  <c:v>1124.45</c:v>
                </c:pt>
                <c:pt idx="11">
                  <c:v>955.8</c:v>
                </c:pt>
              </c:numCache>
            </c:numRef>
          </c:val>
          <c:smooth val="0"/>
        </c:ser>
        <c:ser>
          <c:idx val="4"/>
          <c:order val="4"/>
          <c:tx>
            <c:strRef>
              <c:f>'T 12 hr'!$AD$50</c:f>
              <c:strCache>
                <c:ptCount val="1"/>
                <c:pt idx="0">
                  <c:v>Traffic volume</c:v>
                </c:pt>
              </c:strCache>
            </c:strRef>
          </c:tx>
          <c:spPr>
            <a:ln>
              <a:solidFill>
                <a:srgbClr val="0070C0"/>
              </a:solidFill>
            </a:ln>
          </c:spPr>
          <c:marker>
            <c:symbol val="diamond"/>
            <c:size val="7"/>
            <c:spPr>
              <a:solidFill>
                <a:srgbClr val="C00000"/>
              </a:solidFill>
            </c:spPr>
          </c:marker>
          <c:dLbls>
            <c:dLbl>
              <c:idx val="0"/>
              <c:layout>
                <c:manualLayout>
                  <c:x val="0"/>
                  <c:y val="1.1522631877996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249363182495148E-3"/>
                  <c:y val="-1.44032898474952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748089547486228E-3"/>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1.7283947816994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403289847495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699745272998164E-3"/>
                  <c:y val="1.44032898474952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849872636499082E-3"/>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4936318249541E-3"/>
                  <c:y val="1.4403289847495272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 12 hr'!$AE$45:$AP$45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hr'!$AE$50:$AP$50</c:f>
              <c:numCache>
                <c:formatCode>0</c:formatCode>
                <c:ptCount val="12"/>
                <c:pt idx="0">
                  <c:v>4810.4500000000007</c:v>
                </c:pt>
                <c:pt idx="1">
                  <c:v>5135.5</c:v>
                </c:pt>
                <c:pt idx="2">
                  <c:v>4671</c:v>
                </c:pt>
                <c:pt idx="3">
                  <c:v>4780.3499999999995</c:v>
                </c:pt>
                <c:pt idx="4">
                  <c:v>4914</c:v>
                </c:pt>
                <c:pt idx="5">
                  <c:v>4939.8500000000004</c:v>
                </c:pt>
                <c:pt idx="6">
                  <c:v>4873.8499999999995</c:v>
                </c:pt>
                <c:pt idx="7">
                  <c:v>5080.0999999999995</c:v>
                </c:pt>
                <c:pt idx="8">
                  <c:v>5224.5</c:v>
                </c:pt>
                <c:pt idx="9">
                  <c:v>5430.9500000000007</c:v>
                </c:pt>
                <c:pt idx="10">
                  <c:v>5513</c:v>
                </c:pt>
                <c:pt idx="11">
                  <c:v>4977.45</c:v>
                </c:pt>
              </c:numCache>
            </c:numRef>
          </c:val>
          <c:smooth val="0"/>
        </c:ser>
        <c:dLbls>
          <c:showLegendKey val="0"/>
          <c:showVal val="0"/>
          <c:showCatName val="0"/>
          <c:showSerName val="0"/>
          <c:showPercent val="0"/>
          <c:showBubbleSize val="0"/>
        </c:dLbls>
        <c:dropLines>
          <c:spPr>
            <a:ln>
              <a:solidFill>
                <a:srgbClr val="C00000">
                  <a:alpha val="27000"/>
                </a:srgbClr>
              </a:solidFill>
            </a:ln>
          </c:spPr>
        </c:dropLines>
        <c:marker val="1"/>
        <c:smooth val="0"/>
        <c:axId val="82175104"/>
        <c:axId val="82177024"/>
      </c:lineChart>
      <c:catAx>
        <c:axId val="82175104"/>
        <c:scaling>
          <c:orientation val="minMax"/>
        </c:scaling>
        <c:delete val="0"/>
        <c:axPos val="b"/>
        <c:title>
          <c:tx>
            <c:rich>
              <a:bodyPr/>
              <a:lstStyle/>
              <a:p>
                <a:pPr>
                  <a:defRPr/>
                </a:pPr>
                <a:r>
                  <a:rPr lang="en-US"/>
                  <a:t>time (hour)</a:t>
                </a:r>
                <a:endParaRPr lang="th-TH"/>
              </a:p>
            </c:rich>
          </c:tx>
          <c:layout/>
          <c:overlay val="0"/>
        </c:title>
        <c:numFmt formatCode="h:mm" sourceLinked="1"/>
        <c:majorTickMark val="none"/>
        <c:minorTickMark val="none"/>
        <c:tickLblPos val="nextTo"/>
        <c:txPr>
          <a:bodyPr rot="0"/>
          <a:lstStyle/>
          <a:p>
            <a:pPr>
              <a:defRPr/>
            </a:pPr>
            <a:endParaRPr lang="th-TH"/>
          </a:p>
        </c:txPr>
        <c:crossAx val="82177024"/>
        <c:crosses val="autoZero"/>
        <c:auto val="1"/>
        <c:lblAlgn val="ctr"/>
        <c:lblOffset val="100"/>
        <c:noMultiLvlLbl val="0"/>
      </c:catAx>
      <c:valAx>
        <c:axId val="82177024"/>
        <c:scaling>
          <c:orientation val="minMax"/>
          <c:max val="6500"/>
        </c:scaling>
        <c:delete val="0"/>
        <c:axPos val="l"/>
        <c:majorGridlines>
          <c:spPr>
            <a:ln w="6350">
              <a:prstDash val="sysDash"/>
            </a:ln>
          </c:spPr>
        </c:majorGridlines>
        <c:title>
          <c:tx>
            <c:rich>
              <a:bodyPr/>
              <a:lstStyle/>
              <a:p>
                <a:pPr>
                  <a:defRPr sz="1400"/>
                </a:pPr>
                <a:r>
                  <a:rPr lang="en-US" sz="1400"/>
                  <a:t>traffic flow (vehicle/day)</a:t>
                </a:r>
                <a:endParaRPr lang="th-TH" sz="1400"/>
              </a:p>
            </c:rich>
          </c:tx>
          <c:layout>
            <c:manualLayout>
              <c:xMode val="edge"/>
              <c:yMode val="edge"/>
              <c:x val="0"/>
              <c:y val="0.21526509186351706"/>
            </c:manualLayout>
          </c:layout>
          <c:overlay val="0"/>
        </c:title>
        <c:numFmt formatCode="#,##0" sourceLinked="0"/>
        <c:majorTickMark val="out"/>
        <c:minorTickMark val="none"/>
        <c:tickLblPos val="nextTo"/>
        <c:crossAx val="82175104"/>
        <c:crosses val="autoZero"/>
        <c:crossBetween val="between"/>
        <c:majorUnit val="500"/>
      </c:valAx>
    </c:plotArea>
    <c:legend>
      <c:legendPos val="r"/>
      <c:layout>
        <c:manualLayout>
          <c:xMode val="edge"/>
          <c:yMode val="edge"/>
          <c:x val="0.83033687140175305"/>
          <c:y val="0.4642382966317703"/>
          <c:w val="0.16299179248083187"/>
          <c:h val="0.35279069177558514"/>
        </c:manualLayout>
      </c:layout>
      <c:overlay val="0"/>
      <c:spPr>
        <a:solidFill>
          <a:schemeClr val="bg1"/>
        </a:solidFill>
        <a:ln>
          <a:solidFill>
            <a:schemeClr val="tx1"/>
          </a:solidFill>
        </a:ln>
      </c:spPr>
      <c:txPr>
        <a:bodyPr/>
        <a:lstStyle/>
        <a:p>
          <a:pPr>
            <a:defRPr sz="1100"/>
          </a:pPr>
          <a:endParaRPr lang="th-TH"/>
        </a:p>
      </c:txPr>
    </c:legend>
    <c:plotVisOnly val="1"/>
    <c:dispBlanksAs val="gap"/>
    <c:showDLblsOverMax val="0"/>
  </c:chart>
  <c:spPr>
    <a:pattFill prst="pct5">
      <a:fgClr>
        <a:schemeClr val="accent2">
          <a:lumMod val="60000"/>
          <a:lumOff val="40000"/>
        </a:schemeClr>
      </a:fgClr>
      <a:bgClr>
        <a:schemeClr val="bg1"/>
      </a:bgClr>
    </a:pattFill>
    <a:ln>
      <a:noFill/>
    </a:ln>
  </c:spPr>
  <c:txPr>
    <a:bodyPr/>
    <a:lstStyle/>
    <a:p>
      <a:pPr>
        <a:defRPr sz="1200">
          <a:latin typeface="AngsanaUPC" pitchFamily="18" charset="-34"/>
          <a:cs typeface="AngsanaUPC" pitchFamily="18" charset="-34"/>
        </a:defRPr>
      </a:pPr>
      <a:endParaRPr lang="th-TH"/>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96022806582744"/>
          <c:y val="5.0397415919340355E-2"/>
          <c:w val="0.71179377505063546"/>
          <c:h val="0.72565637868193855"/>
        </c:manualLayout>
      </c:layout>
      <c:lineChart>
        <c:grouping val="standard"/>
        <c:varyColors val="0"/>
        <c:ser>
          <c:idx val="0"/>
          <c:order val="0"/>
          <c:tx>
            <c:strRef>
              <c:f>'T 12 hr'!$I$46</c:f>
              <c:strCache>
                <c:ptCount val="1"/>
                <c:pt idx="0">
                  <c:v>E Direction</c:v>
                </c:pt>
              </c:strCache>
            </c:strRef>
          </c:tx>
          <c:spPr>
            <a:ln w="22225" cmpd="dbl">
              <a:solidFill>
                <a:schemeClr val="accent2">
                  <a:lumMod val="50000"/>
                </a:schemeClr>
              </a:solidFill>
            </a:ln>
          </c:spPr>
          <c:marker>
            <c:symbol val="star"/>
            <c:size val="7"/>
            <c:spPr>
              <a:ln>
                <a:solidFill>
                  <a:schemeClr val="accent2">
                    <a:lumMod val="50000"/>
                  </a:schemeClr>
                </a:solidFill>
              </a:ln>
            </c:spPr>
          </c:marker>
          <c:cat>
            <c:numRef>
              <c:f>'T 12 hr'!$J$45:$U$45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hr'!$J$46:$U$46</c:f>
              <c:numCache>
                <c:formatCode>#,##0_ ;[Red]\-#,##0\ </c:formatCode>
                <c:ptCount val="12"/>
                <c:pt idx="0">
                  <c:v>1514.5</c:v>
                </c:pt>
                <c:pt idx="1">
                  <c:v>1817</c:v>
                </c:pt>
                <c:pt idx="2">
                  <c:v>1925.75</c:v>
                </c:pt>
                <c:pt idx="3">
                  <c:v>1973.25</c:v>
                </c:pt>
                <c:pt idx="4">
                  <c:v>1852.5</c:v>
                </c:pt>
                <c:pt idx="5">
                  <c:v>1854.25</c:v>
                </c:pt>
                <c:pt idx="6">
                  <c:v>1963.25</c:v>
                </c:pt>
                <c:pt idx="7">
                  <c:v>1939.5</c:v>
                </c:pt>
                <c:pt idx="8">
                  <c:v>2063.5</c:v>
                </c:pt>
                <c:pt idx="9">
                  <c:v>2192.25</c:v>
                </c:pt>
                <c:pt idx="10">
                  <c:v>2237.75</c:v>
                </c:pt>
                <c:pt idx="11">
                  <c:v>1869.75</c:v>
                </c:pt>
              </c:numCache>
            </c:numRef>
          </c:val>
          <c:smooth val="0"/>
        </c:ser>
        <c:ser>
          <c:idx val="1"/>
          <c:order val="1"/>
          <c:tx>
            <c:strRef>
              <c:f>'T 12 hr'!$I$47</c:f>
              <c:strCache>
                <c:ptCount val="1"/>
                <c:pt idx="0">
                  <c:v>W Direction</c:v>
                </c:pt>
              </c:strCache>
            </c:strRef>
          </c:tx>
          <c:spPr>
            <a:ln w="12700">
              <a:solidFill>
                <a:srgbClr val="FF0000"/>
              </a:solidFill>
            </a:ln>
          </c:spPr>
          <c:marker>
            <c:symbol val="star"/>
            <c:size val="7"/>
            <c:spPr>
              <a:ln w="12700">
                <a:solidFill>
                  <a:srgbClr val="FF0000"/>
                </a:solidFill>
              </a:ln>
            </c:spPr>
          </c:marker>
          <c:cat>
            <c:numRef>
              <c:f>'T 12 hr'!$J$45:$U$45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hr'!$J$47:$U$47</c:f>
              <c:numCache>
                <c:formatCode>#,##0_ ;[Red]\-#,##0\ </c:formatCode>
                <c:ptCount val="12"/>
                <c:pt idx="0">
                  <c:v>1001.5</c:v>
                </c:pt>
                <c:pt idx="1">
                  <c:v>1293.5</c:v>
                </c:pt>
                <c:pt idx="2">
                  <c:v>1068.25</c:v>
                </c:pt>
                <c:pt idx="3">
                  <c:v>1035</c:v>
                </c:pt>
                <c:pt idx="4">
                  <c:v>1137</c:v>
                </c:pt>
                <c:pt idx="5">
                  <c:v>992.25</c:v>
                </c:pt>
                <c:pt idx="6">
                  <c:v>1055.25</c:v>
                </c:pt>
                <c:pt idx="7">
                  <c:v>1223</c:v>
                </c:pt>
                <c:pt idx="8">
                  <c:v>1166.5</c:v>
                </c:pt>
                <c:pt idx="9">
                  <c:v>1282</c:v>
                </c:pt>
                <c:pt idx="10">
                  <c:v>1223.25</c:v>
                </c:pt>
                <c:pt idx="11">
                  <c:v>946.5</c:v>
                </c:pt>
              </c:numCache>
            </c:numRef>
          </c:val>
          <c:smooth val="0"/>
        </c:ser>
        <c:ser>
          <c:idx val="2"/>
          <c:order val="2"/>
          <c:tx>
            <c:strRef>
              <c:f>'T 12 hr'!$I$48</c:f>
              <c:strCache>
                <c:ptCount val="1"/>
                <c:pt idx="0">
                  <c:v>N Direction</c:v>
                </c:pt>
              </c:strCache>
            </c:strRef>
          </c:tx>
          <c:spPr>
            <a:ln w="12700">
              <a:solidFill>
                <a:srgbClr val="7030A0"/>
              </a:solidFill>
            </a:ln>
          </c:spPr>
          <c:marker>
            <c:symbol val="star"/>
            <c:size val="7"/>
            <c:spPr>
              <a:ln w="12700">
                <a:solidFill>
                  <a:srgbClr val="7030A0"/>
                </a:solidFill>
              </a:ln>
            </c:spPr>
          </c:marker>
          <c:cat>
            <c:numRef>
              <c:f>'T 12 hr'!$J$45:$U$45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hr'!$J$48:$U$48</c:f>
              <c:numCache>
                <c:formatCode>#,##0_ ;[Red]\-#,##0\ </c:formatCode>
                <c:ptCount val="12"/>
                <c:pt idx="0">
                  <c:v>1274</c:v>
                </c:pt>
                <c:pt idx="1">
                  <c:v>1247.75</c:v>
                </c:pt>
                <c:pt idx="2">
                  <c:v>1196.75</c:v>
                </c:pt>
                <c:pt idx="3">
                  <c:v>1109.75</c:v>
                </c:pt>
                <c:pt idx="4">
                  <c:v>911.75</c:v>
                </c:pt>
                <c:pt idx="5">
                  <c:v>1014.5</c:v>
                </c:pt>
                <c:pt idx="6">
                  <c:v>838.25</c:v>
                </c:pt>
                <c:pt idx="7">
                  <c:v>1155.5</c:v>
                </c:pt>
                <c:pt idx="8">
                  <c:v>1020.75</c:v>
                </c:pt>
                <c:pt idx="9">
                  <c:v>1168</c:v>
                </c:pt>
                <c:pt idx="10">
                  <c:v>1258.25</c:v>
                </c:pt>
                <c:pt idx="11">
                  <c:v>1098.75</c:v>
                </c:pt>
              </c:numCache>
            </c:numRef>
          </c:val>
          <c:smooth val="0"/>
        </c:ser>
        <c:ser>
          <c:idx val="3"/>
          <c:order val="3"/>
          <c:tx>
            <c:strRef>
              <c:f>'T 12 hr'!$I$49</c:f>
              <c:strCache>
                <c:ptCount val="1"/>
                <c:pt idx="0">
                  <c:v>S Direction</c:v>
                </c:pt>
              </c:strCache>
            </c:strRef>
          </c:tx>
          <c:spPr>
            <a:ln w="12700">
              <a:solidFill>
                <a:srgbClr val="00B050"/>
              </a:solidFill>
            </a:ln>
          </c:spPr>
          <c:marker>
            <c:spPr>
              <a:ln w="12700">
                <a:solidFill>
                  <a:srgbClr val="00B050"/>
                </a:solidFill>
              </a:ln>
            </c:spPr>
          </c:marker>
          <c:cat>
            <c:numRef>
              <c:f>'T 12 hr'!$J$45:$U$45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hr'!$J$49:$U$49</c:f>
              <c:numCache>
                <c:formatCode>#,##0_ ;[Red]\-#,##0\ </c:formatCode>
                <c:ptCount val="12"/>
                <c:pt idx="0">
                  <c:v>1409.75</c:v>
                </c:pt>
                <c:pt idx="1">
                  <c:v>1219.75</c:v>
                </c:pt>
                <c:pt idx="2">
                  <c:v>992</c:v>
                </c:pt>
                <c:pt idx="3">
                  <c:v>1117.75</c:v>
                </c:pt>
                <c:pt idx="4">
                  <c:v>1184.5</c:v>
                </c:pt>
                <c:pt idx="5">
                  <c:v>1086.5</c:v>
                </c:pt>
                <c:pt idx="6">
                  <c:v>1185.75</c:v>
                </c:pt>
                <c:pt idx="7">
                  <c:v>1246.75</c:v>
                </c:pt>
                <c:pt idx="8">
                  <c:v>1175</c:v>
                </c:pt>
                <c:pt idx="9">
                  <c:v>1118.75</c:v>
                </c:pt>
                <c:pt idx="10">
                  <c:v>1475</c:v>
                </c:pt>
                <c:pt idx="11">
                  <c:v>1086</c:v>
                </c:pt>
              </c:numCache>
            </c:numRef>
          </c:val>
          <c:smooth val="0"/>
        </c:ser>
        <c:ser>
          <c:idx val="4"/>
          <c:order val="4"/>
          <c:tx>
            <c:strRef>
              <c:f>'T 12 hr'!$I$50</c:f>
              <c:strCache>
                <c:ptCount val="1"/>
                <c:pt idx="0">
                  <c:v>Traffic volume</c:v>
                </c:pt>
              </c:strCache>
            </c:strRef>
          </c:tx>
          <c:spPr>
            <a:ln>
              <a:solidFill>
                <a:srgbClr val="FF0000"/>
              </a:solidFill>
            </a:ln>
          </c:spPr>
          <c:marker>
            <c:symbol val="diamond"/>
            <c:size val="7"/>
            <c:spPr>
              <a:solidFill>
                <a:srgbClr val="FF0000"/>
              </a:solidFill>
            </c:spPr>
          </c:marker>
          <c:dLbls>
            <c:dLbl>
              <c:idx val="0"/>
              <c:layout>
                <c:manualLayout>
                  <c:x val="0"/>
                  <c:y val="1.1522631877996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249363182495148E-3"/>
                  <c:y val="-1.44032898474952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748089547486228E-3"/>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1.7283947816994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403289847495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699745272998164E-3"/>
                  <c:y val="1.44032898474952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849872636499082E-3"/>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4936318249541E-3"/>
                  <c:y val="1.44032898474952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1.9230769230769232E-2"/>
                  <c:y val="-3.252032520325203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 12 hr'!$J$45:$U$45</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'T 12 hr'!$J$50:$U$50</c:f>
              <c:numCache>
                <c:formatCode>#,##0_ ;[Red]\-#,##0\ </c:formatCode>
                <c:ptCount val="12"/>
                <c:pt idx="0">
                  <c:v>5199.75</c:v>
                </c:pt>
                <c:pt idx="1">
                  <c:v>5578</c:v>
                </c:pt>
                <c:pt idx="2">
                  <c:v>5182.75</c:v>
                </c:pt>
                <c:pt idx="3">
                  <c:v>5235.75</c:v>
                </c:pt>
                <c:pt idx="4">
                  <c:v>5085.75</c:v>
                </c:pt>
                <c:pt idx="5">
                  <c:v>4947.5</c:v>
                </c:pt>
                <c:pt idx="6">
                  <c:v>5042.5</c:v>
                </c:pt>
                <c:pt idx="7">
                  <c:v>5564.75</c:v>
                </c:pt>
                <c:pt idx="8">
                  <c:v>5425.75</c:v>
                </c:pt>
                <c:pt idx="9">
                  <c:v>5761</c:v>
                </c:pt>
                <c:pt idx="10">
                  <c:v>6194.25</c:v>
                </c:pt>
                <c:pt idx="11">
                  <c:v>5001</c:v>
                </c:pt>
              </c:numCache>
            </c:numRef>
          </c:val>
          <c:smooth val="0"/>
        </c:ser>
        <c:dLbls>
          <c:showLegendKey val="0"/>
          <c:showVal val="0"/>
          <c:showCatName val="0"/>
          <c:showSerName val="0"/>
          <c:showPercent val="0"/>
          <c:showBubbleSize val="0"/>
        </c:dLbls>
        <c:dropLines>
          <c:spPr>
            <a:ln>
              <a:solidFill>
                <a:srgbClr val="C00000">
                  <a:alpha val="27000"/>
                </a:srgbClr>
              </a:solidFill>
            </a:ln>
          </c:spPr>
        </c:dropLines>
        <c:marker val="1"/>
        <c:smooth val="0"/>
        <c:axId val="87485824"/>
        <c:axId val="89007616"/>
      </c:lineChart>
      <c:catAx>
        <c:axId val="87485824"/>
        <c:scaling>
          <c:orientation val="minMax"/>
        </c:scaling>
        <c:delete val="0"/>
        <c:axPos val="b"/>
        <c:title>
          <c:tx>
            <c:rich>
              <a:bodyPr/>
              <a:lstStyle/>
              <a:p>
                <a:pPr>
                  <a:defRPr sz="1400"/>
                </a:pPr>
                <a:r>
                  <a:rPr lang="en-US" sz="1400"/>
                  <a:t>time (hour)</a:t>
                </a:r>
                <a:endParaRPr lang="th-TH" sz="1400"/>
              </a:p>
            </c:rich>
          </c:tx>
          <c:layout>
            <c:manualLayout>
              <c:xMode val="edge"/>
              <c:yMode val="edge"/>
              <c:x val="0.42328309674993375"/>
              <c:y val="0.87031458870161393"/>
            </c:manualLayout>
          </c:layout>
          <c:overlay val="0"/>
        </c:title>
        <c:numFmt formatCode="h:mm" sourceLinked="1"/>
        <c:majorTickMark val="none"/>
        <c:minorTickMark val="none"/>
        <c:tickLblPos val="nextTo"/>
        <c:txPr>
          <a:bodyPr rot="0"/>
          <a:lstStyle/>
          <a:p>
            <a:pPr>
              <a:defRPr/>
            </a:pPr>
            <a:endParaRPr lang="th-TH"/>
          </a:p>
        </c:txPr>
        <c:crossAx val="89007616"/>
        <c:crosses val="autoZero"/>
        <c:auto val="1"/>
        <c:lblAlgn val="ctr"/>
        <c:lblOffset val="100"/>
        <c:noMultiLvlLbl val="0"/>
      </c:catAx>
      <c:valAx>
        <c:axId val="89007616"/>
        <c:scaling>
          <c:orientation val="minMax"/>
          <c:max val="6500"/>
        </c:scaling>
        <c:delete val="0"/>
        <c:axPos val="l"/>
        <c:majorGridlines>
          <c:spPr>
            <a:ln w="6350">
              <a:prstDash val="sysDash"/>
            </a:ln>
          </c:spPr>
        </c:majorGridlines>
        <c:title>
          <c:tx>
            <c:rich>
              <a:bodyPr/>
              <a:lstStyle/>
              <a:p>
                <a:pPr>
                  <a:defRPr sz="1400"/>
                </a:pPr>
                <a:r>
                  <a:rPr lang="en-US" sz="1400"/>
                  <a:t>traffic flow (vehicle/day)</a:t>
                </a:r>
                <a:endParaRPr lang="th-TH" sz="1400"/>
              </a:p>
            </c:rich>
          </c:tx>
          <c:layout>
            <c:manualLayout>
              <c:xMode val="edge"/>
              <c:yMode val="edge"/>
              <c:x val="1.6972829229800676E-3"/>
              <c:y val="0.10830294649800816"/>
            </c:manualLayout>
          </c:layout>
          <c:overlay val="0"/>
        </c:title>
        <c:numFmt formatCode="#,##0_ ;[Red]\-#,##0\ " sourceLinked="1"/>
        <c:majorTickMark val="out"/>
        <c:minorTickMark val="none"/>
        <c:tickLblPos val="nextTo"/>
        <c:txPr>
          <a:bodyPr/>
          <a:lstStyle/>
          <a:p>
            <a:pPr>
              <a:defRPr sz="1200"/>
            </a:pPr>
            <a:endParaRPr lang="th-TH"/>
          </a:p>
        </c:txPr>
        <c:crossAx val="87485824"/>
        <c:crosses val="autoZero"/>
        <c:crossBetween val="between"/>
        <c:majorUnit val="500"/>
      </c:valAx>
    </c:plotArea>
    <c:legend>
      <c:legendPos val="r"/>
      <c:layout>
        <c:manualLayout>
          <c:xMode val="edge"/>
          <c:yMode val="edge"/>
          <c:x val="0.82365509957583061"/>
          <c:y val="0.26912237925944732"/>
          <c:w val="0.1660369136550239"/>
          <c:h val="0.46621208754582838"/>
        </c:manualLayout>
      </c:layout>
      <c:overlay val="0"/>
      <c:spPr>
        <a:ln>
          <a:solidFill>
            <a:schemeClr val="tx1"/>
          </a:solidFill>
        </a:ln>
      </c:spPr>
    </c:legend>
    <c:plotVisOnly val="1"/>
    <c:dispBlanksAs val="gap"/>
    <c:showDLblsOverMax val="0"/>
  </c:chart>
  <c:spPr>
    <a:pattFill prst="pct5">
      <a:fgClr>
        <a:srgbClr val="00B0F0"/>
      </a:fgClr>
      <a:bgClr>
        <a:schemeClr val="bg1"/>
      </a:bgClr>
    </a:pattFill>
    <a:ln>
      <a:noFill/>
    </a:ln>
  </c:spPr>
  <c:txPr>
    <a:bodyPr/>
    <a:lstStyle/>
    <a:p>
      <a:pPr>
        <a:defRPr sz="1200">
          <a:latin typeface="AngsanaUPC" pitchFamily="18" charset="-34"/>
          <a:cs typeface="AngsanaUPC" pitchFamily="18" charset="-34"/>
        </a:defRPr>
      </a:pPr>
      <a:endParaRPr lang="th-TH"/>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31744077554689"/>
          <c:y val="5.801938219261054E-2"/>
          <c:w val="0.71617276640419947"/>
          <c:h val="0.77619519270617487"/>
        </c:manualLayout>
      </c:layout>
      <c:lineChart>
        <c:grouping val="standard"/>
        <c:varyColors val="0"/>
        <c:ser>
          <c:idx val="0"/>
          <c:order val="0"/>
          <c:tx>
            <c:strRef>
              <c:f>'DL 12 hr'!$U$9</c:f>
              <c:strCache>
                <c:ptCount val="1"/>
                <c:pt idx="0">
                  <c:v>E Direction</c:v>
                </c:pt>
              </c:strCache>
            </c:strRef>
          </c:tx>
          <c:spPr>
            <a:ln w="22225" cmpd="dbl">
              <a:solidFill>
                <a:schemeClr val="accent2">
                  <a:lumMod val="50000"/>
                </a:schemeClr>
              </a:solidFill>
            </a:ln>
          </c:spPr>
          <c:marker>
            <c:symbol val="star"/>
            <c:size val="7"/>
            <c:spPr>
              <a:ln>
                <a:solidFill>
                  <a:schemeClr val="accent2">
                    <a:lumMod val="50000"/>
                  </a:schemeClr>
                </a:solidFill>
              </a:ln>
            </c:spPr>
          </c:marker>
          <c:cat>
            <c:numRef>
              <c:f>'DL 12 hr'!$V$8:$AG$8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hr'!$V$9:$AG$9</c:f>
              <c:numCache>
                <c:formatCode>0</c:formatCode>
                <c:ptCount val="12"/>
                <c:pt idx="0">
                  <c:v>590.44186046511629</c:v>
                </c:pt>
                <c:pt idx="1">
                  <c:v>648.72</c:v>
                </c:pt>
                <c:pt idx="2">
                  <c:v>589.9553872053873</c:v>
                </c:pt>
                <c:pt idx="3">
                  <c:v>503.25490196078425</c:v>
                </c:pt>
                <c:pt idx="4">
                  <c:v>471.88888888888886</c:v>
                </c:pt>
                <c:pt idx="5">
                  <c:v>641.94495412844037</c:v>
                </c:pt>
                <c:pt idx="6">
                  <c:v>524</c:v>
                </c:pt>
                <c:pt idx="7">
                  <c:v>572.15701754385964</c:v>
                </c:pt>
                <c:pt idx="8">
                  <c:v>816.05859375</c:v>
                </c:pt>
                <c:pt idx="9">
                  <c:v>1325.2223926380368</c:v>
                </c:pt>
                <c:pt idx="10">
                  <c:v>1348.4722222222222</c:v>
                </c:pt>
                <c:pt idx="11">
                  <c:v>1187.2614155251142</c:v>
                </c:pt>
              </c:numCache>
            </c:numRef>
          </c:val>
          <c:smooth val="0"/>
        </c:ser>
        <c:ser>
          <c:idx val="1"/>
          <c:order val="1"/>
          <c:tx>
            <c:strRef>
              <c:f>'DL 12 hr'!$U$10</c:f>
              <c:strCache>
                <c:ptCount val="1"/>
                <c:pt idx="0">
                  <c:v>W Direction</c:v>
                </c:pt>
              </c:strCache>
            </c:strRef>
          </c:tx>
          <c:spPr>
            <a:ln w="12700">
              <a:solidFill>
                <a:srgbClr val="00B050"/>
              </a:solidFill>
            </a:ln>
          </c:spPr>
          <c:marker>
            <c:symbol val="star"/>
            <c:size val="7"/>
            <c:spPr>
              <a:ln w="12700">
                <a:solidFill>
                  <a:srgbClr val="00B050"/>
                </a:solidFill>
              </a:ln>
            </c:spPr>
          </c:marker>
          <c:cat>
            <c:numRef>
              <c:f>'DL 12 hr'!$V$8:$AG$8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hr'!$V$10:$AG$10</c:f>
              <c:numCache>
                <c:formatCode>0</c:formatCode>
                <c:ptCount val="12"/>
                <c:pt idx="0">
                  <c:v>654.48449612403101</c:v>
                </c:pt>
                <c:pt idx="1">
                  <c:v>595.16999999999996</c:v>
                </c:pt>
                <c:pt idx="2">
                  <c:v>699.08922558922563</c:v>
                </c:pt>
                <c:pt idx="3">
                  <c:v>570.78431372549016</c:v>
                </c:pt>
                <c:pt idx="4">
                  <c:v>598.23333333333335</c:v>
                </c:pt>
                <c:pt idx="5">
                  <c:v>659</c:v>
                </c:pt>
                <c:pt idx="6">
                  <c:v>570.76162790697686</c:v>
                </c:pt>
                <c:pt idx="7">
                  <c:v>649.14912280701753</c:v>
                </c:pt>
                <c:pt idx="8">
                  <c:v>798</c:v>
                </c:pt>
                <c:pt idx="9">
                  <c:v>1093</c:v>
                </c:pt>
                <c:pt idx="10">
                  <c:v>1053</c:v>
                </c:pt>
                <c:pt idx="11">
                  <c:v>1003.087899543379</c:v>
                </c:pt>
              </c:numCache>
            </c:numRef>
          </c:val>
          <c:smooth val="0"/>
        </c:ser>
        <c:ser>
          <c:idx val="2"/>
          <c:order val="2"/>
          <c:tx>
            <c:strRef>
              <c:f>'DL 12 hr'!$U$11</c:f>
              <c:strCache>
                <c:ptCount val="1"/>
                <c:pt idx="0">
                  <c:v>N Direction</c:v>
                </c:pt>
              </c:strCache>
            </c:strRef>
          </c:tx>
          <c:spPr>
            <a:ln w="12700">
              <a:solidFill>
                <a:srgbClr val="7030A0"/>
              </a:solidFill>
            </a:ln>
          </c:spPr>
          <c:marker>
            <c:symbol val="star"/>
            <c:size val="7"/>
            <c:spPr>
              <a:ln w="12700">
                <a:solidFill>
                  <a:srgbClr val="7030A0"/>
                </a:solidFill>
              </a:ln>
            </c:spPr>
          </c:marker>
          <c:cat>
            <c:numRef>
              <c:f>'DL 12 hr'!$V$8:$AG$8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hr'!$V$11:$AG$11</c:f>
              <c:numCache>
                <c:formatCode>0</c:formatCode>
                <c:ptCount val="12"/>
                <c:pt idx="0">
                  <c:v>393</c:v>
                </c:pt>
                <c:pt idx="1">
                  <c:v>544</c:v>
                </c:pt>
                <c:pt idx="2">
                  <c:v>401</c:v>
                </c:pt>
                <c:pt idx="3">
                  <c:v>365</c:v>
                </c:pt>
                <c:pt idx="4">
                  <c:v>356</c:v>
                </c:pt>
                <c:pt idx="5">
                  <c:v>385</c:v>
                </c:pt>
                <c:pt idx="6">
                  <c:v>371</c:v>
                </c:pt>
                <c:pt idx="7">
                  <c:v>401</c:v>
                </c:pt>
                <c:pt idx="8">
                  <c:v>396</c:v>
                </c:pt>
                <c:pt idx="9">
                  <c:v>395</c:v>
                </c:pt>
                <c:pt idx="10">
                  <c:v>633.68055555555554</c:v>
                </c:pt>
                <c:pt idx="11">
                  <c:v>654</c:v>
                </c:pt>
              </c:numCache>
            </c:numRef>
          </c:val>
          <c:smooth val="0"/>
        </c:ser>
        <c:ser>
          <c:idx val="3"/>
          <c:order val="3"/>
          <c:tx>
            <c:strRef>
              <c:f>'DL 12 hr'!$U$12</c:f>
              <c:strCache>
                <c:ptCount val="1"/>
                <c:pt idx="0">
                  <c:v>S Direction</c:v>
                </c:pt>
              </c:strCache>
            </c:strRef>
          </c:tx>
          <c:spPr>
            <a:ln w="12700">
              <a:solidFill>
                <a:srgbClr val="FF0000"/>
              </a:solidFill>
            </a:ln>
          </c:spPr>
          <c:marker>
            <c:spPr>
              <a:ln w="12700">
                <a:solidFill>
                  <a:srgbClr val="FF0000"/>
                </a:solidFill>
              </a:ln>
            </c:spPr>
          </c:marker>
          <c:cat>
            <c:numRef>
              <c:f>'DL 12 hr'!$V$8:$AG$8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hr'!$V$12:$AG$12</c:f>
              <c:numCache>
                <c:formatCode>0</c:formatCode>
                <c:ptCount val="12"/>
                <c:pt idx="0">
                  <c:v>544</c:v>
                </c:pt>
                <c:pt idx="1">
                  <c:v>711</c:v>
                </c:pt>
                <c:pt idx="2">
                  <c:v>697</c:v>
                </c:pt>
                <c:pt idx="3">
                  <c:v>721</c:v>
                </c:pt>
                <c:pt idx="4">
                  <c:v>699</c:v>
                </c:pt>
                <c:pt idx="5">
                  <c:v>741</c:v>
                </c:pt>
                <c:pt idx="6">
                  <c:v>683</c:v>
                </c:pt>
                <c:pt idx="7">
                  <c:v>612</c:v>
                </c:pt>
                <c:pt idx="8">
                  <c:v>715</c:v>
                </c:pt>
                <c:pt idx="9">
                  <c:v>802</c:v>
                </c:pt>
                <c:pt idx="10">
                  <c:v>961</c:v>
                </c:pt>
                <c:pt idx="11">
                  <c:v>822</c:v>
                </c:pt>
              </c:numCache>
            </c:numRef>
          </c:val>
          <c:smooth val="0"/>
        </c:ser>
        <c:ser>
          <c:idx val="4"/>
          <c:order val="4"/>
          <c:tx>
            <c:strRef>
              <c:f>'DL 12 hr'!$U$13</c:f>
              <c:strCache>
                <c:ptCount val="1"/>
                <c:pt idx="0">
                  <c:v>Total Delay</c:v>
                </c:pt>
              </c:strCache>
            </c:strRef>
          </c:tx>
          <c:spPr>
            <a:ln>
              <a:solidFill>
                <a:srgbClr val="C00000"/>
              </a:solidFill>
            </a:ln>
          </c:spPr>
          <c:marker>
            <c:symbol val="diamond"/>
            <c:size val="7"/>
            <c:spPr>
              <a:solidFill>
                <a:srgbClr val="FF0000"/>
              </a:solidFill>
              <a:ln>
                <a:solidFill>
                  <a:srgbClr val="C00000"/>
                </a:solidFill>
              </a:ln>
            </c:spPr>
          </c:marker>
          <c:dLbls>
            <c:dLbl>
              <c:idx val="0"/>
              <c:layout>
                <c:manualLayout>
                  <c:x val="0"/>
                  <c:y val="1.1522631877996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249363182495148E-3"/>
                  <c:y val="-1.44032898474952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748089547486228E-3"/>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1.7283947816994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4032898474952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699745272998164E-3"/>
                  <c:y val="1.44032898474952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849872636499082E-3"/>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2.01646057864933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4936318249541E-3"/>
                  <c:y val="1.440328984749527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'DL 12 hr'!$V$8:$AG$8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hr'!$V$13:$AG$13</c:f>
              <c:numCache>
                <c:formatCode>0</c:formatCode>
                <c:ptCount val="12"/>
                <c:pt idx="0">
                  <c:v>2181.9263565891474</c:v>
                </c:pt>
                <c:pt idx="1">
                  <c:v>2498.89</c:v>
                </c:pt>
                <c:pt idx="2">
                  <c:v>2387.0446127946129</c:v>
                </c:pt>
                <c:pt idx="3">
                  <c:v>2160.0392156862745</c:v>
                </c:pt>
                <c:pt idx="4">
                  <c:v>2125.1222222222223</c:v>
                </c:pt>
                <c:pt idx="5">
                  <c:v>2426.9449541284403</c:v>
                </c:pt>
                <c:pt idx="6">
                  <c:v>2148.7616279069771</c:v>
                </c:pt>
                <c:pt idx="7">
                  <c:v>2234.3061403508773</c:v>
                </c:pt>
                <c:pt idx="8">
                  <c:v>2725.05859375</c:v>
                </c:pt>
                <c:pt idx="9">
                  <c:v>3615.2223926380366</c:v>
                </c:pt>
                <c:pt idx="10">
                  <c:v>3996.1527777777778</c:v>
                </c:pt>
                <c:pt idx="11">
                  <c:v>3666.3493150684931</c:v>
                </c:pt>
              </c:numCache>
            </c:numRef>
          </c:val>
          <c:smooth val="0"/>
        </c:ser>
        <c:dLbls>
          <c:showLegendKey val="0"/>
          <c:showVal val="0"/>
          <c:showCatName val="0"/>
          <c:showSerName val="0"/>
          <c:showPercent val="0"/>
          <c:showBubbleSize val="0"/>
        </c:dLbls>
        <c:dropLines>
          <c:spPr>
            <a:ln>
              <a:solidFill>
                <a:srgbClr val="C00000">
                  <a:alpha val="27000"/>
                </a:srgbClr>
              </a:solidFill>
            </a:ln>
          </c:spPr>
        </c:dropLines>
        <c:marker val="1"/>
        <c:smooth val="0"/>
        <c:axId val="89080576"/>
        <c:axId val="89082496"/>
      </c:lineChart>
      <c:catAx>
        <c:axId val="89080576"/>
        <c:scaling>
          <c:orientation val="minMax"/>
        </c:scaling>
        <c:delete val="0"/>
        <c:axPos val="b"/>
        <c:title>
          <c:tx>
            <c:rich>
              <a:bodyPr/>
              <a:lstStyle/>
              <a:p>
                <a:pPr>
                  <a:defRPr/>
                </a:pPr>
                <a:r>
                  <a:rPr lang="en-US"/>
                  <a:t>time (hour)</a:t>
                </a:r>
                <a:endParaRPr lang="th-TH"/>
              </a:p>
            </c:rich>
          </c:tx>
          <c:layout>
            <c:manualLayout>
              <c:xMode val="edge"/>
              <c:yMode val="edge"/>
              <c:x val="0.42553360413423913"/>
              <c:y val="0.91397616468039"/>
            </c:manualLayout>
          </c:layout>
          <c:overlay val="0"/>
        </c:title>
        <c:numFmt formatCode="h:mm" sourceLinked="1"/>
        <c:majorTickMark val="none"/>
        <c:minorTickMark val="none"/>
        <c:tickLblPos val="nextTo"/>
        <c:crossAx val="89082496"/>
        <c:crosses val="autoZero"/>
        <c:auto val="1"/>
        <c:lblAlgn val="ctr"/>
        <c:lblOffset val="100"/>
        <c:noMultiLvlLbl val="0"/>
      </c:catAx>
      <c:valAx>
        <c:axId val="89082496"/>
        <c:scaling>
          <c:orientation val="minMax"/>
        </c:scaling>
        <c:delete val="0"/>
        <c:axPos val="l"/>
        <c:majorGridlines>
          <c:spPr>
            <a:ln w="6350">
              <a:prstDash val="sysDash"/>
            </a:ln>
          </c:spPr>
        </c:majorGridlines>
        <c:title>
          <c:tx>
            <c:rich>
              <a:bodyPr/>
              <a:lstStyle/>
              <a:p>
                <a:pPr>
                  <a:defRPr/>
                </a:pPr>
                <a:r>
                  <a:rPr lang="en-US"/>
                  <a:t>time vehicle delay(second)</a:t>
                </a:r>
                <a:endParaRPr lang="th-TH"/>
              </a:p>
            </c:rich>
          </c:tx>
          <c:layout/>
          <c:overlay val="0"/>
        </c:title>
        <c:numFmt formatCode="0" sourceLinked="1"/>
        <c:majorTickMark val="out"/>
        <c:minorTickMark val="none"/>
        <c:tickLblPos val="nextTo"/>
        <c:crossAx val="89080576"/>
        <c:crosses val="autoZero"/>
        <c:crossBetween val="between"/>
        <c:majorUnit val="500"/>
      </c:valAx>
    </c:plotArea>
    <c:legend>
      <c:legendPos val="r"/>
      <c:layout>
        <c:manualLayout>
          <c:xMode val="edge"/>
          <c:yMode val="edge"/>
          <c:x val="0.8389613858267716"/>
          <c:y val="0.29023071241690973"/>
          <c:w val="0.15798392283498153"/>
          <c:h val="0.37883472899220938"/>
        </c:manualLayout>
      </c:layout>
      <c:overlay val="0"/>
      <c:txPr>
        <a:bodyPr/>
        <a:lstStyle/>
        <a:p>
          <a:pPr>
            <a:defRPr sz="1100"/>
          </a:pPr>
          <a:endParaRPr lang="th-TH"/>
        </a:p>
      </c:txPr>
    </c:legend>
    <c:plotVisOnly val="1"/>
    <c:dispBlanksAs val="gap"/>
    <c:showDLblsOverMax val="0"/>
  </c:chart>
  <c:spPr>
    <a:noFill/>
    <a:ln>
      <a:noFill/>
    </a:ln>
  </c:spPr>
  <c:txPr>
    <a:bodyPr/>
    <a:lstStyle/>
    <a:p>
      <a:pPr>
        <a:defRPr sz="1100">
          <a:latin typeface="AngsanaUPC" pitchFamily="18" charset="-34"/>
          <a:cs typeface="AngsanaUPC" pitchFamily="18" charset="-34"/>
        </a:defRPr>
      </a:pPr>
      <a:endParaRPr lang="th-TH"/>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13208694838442"/>
          <c:y val="5.3809523809523807E-2"/>
          <c:w val="0.70455145515554185"/>
          <c:h val="0.77521627978320895"/>
        </c:manualLayout>
      </c:layout>
      <c:lineChart>
        <c:grouping val="standard"/>
        <c:varyColors val="0"/>
        <c:ser>
          <c:idx val="0"/>
          <c:order val="0"/>
          <c:tx>
            <c:strRef>
              <c:f>'DL 12 hr'!$B$9</c:f>
              <c:strCache>
                <c:ptCount val="1"/>
                <c:pt idx="0">
                  <c:v>E Direction</c:v>
                </c:pt>
              </c:strCache>
            </c:strRef>
          </c:tx>
          <c:spPr>
            <a:ln w="22225" cmpd="dbl">
              <a:solidFill>
                <a:schemeClr val="accent2">
                  <a:lumMod val="50000"/>
                </a:schemeClr>
              </a:solidFill>
            </a:ln>
          </c:spPr>
          <c:marker>
            <c:symbol val="star"/>
            <c:size val="7"/>
            <c:spPr>
              <a:ln>
                <a:solidFill>
                  <a:schemeClr val="accent2">
                    <a:lumMod val="50000"/>
                  </a:schemeClr>
                </a:solidFill>
              </a:ln>
            </c:spPr>
          </c:marker>
          <c:cat>
            <c:numRef>
              <c:f>'DL 12 hr'!$C$8:$N$8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hr'!$C$9:$N$9</c:f>
              <c:numCache>
                <c:formatCode>0</c:formatCode>
                <c:ptCount val="12"/>
                <c:pt idx="0">
                  <c:v>287</c:v>
                </c:pt>
                <c:pt idx="1">
                  <c:v>394.37398373983746</c:v>
                </c:pt>
                <c:pt idx="2">
                  <c:v>458.27536231884056</c:v>
                </c:pt>
                <c:pt idx="3">
                  <c:v>456.86666666666662</c:v>
                </c:pt>
                <c:pt idx="4">
                  <c:v>427.45021645021643</c:v>
                </c:pt>
                <c:pt idx="5">
                  <c:v>438.38028169014081</c:v>
                </c:pt>
                <c:pt idx="6">
                  <c:v>391.48571428571427</c:v>
                </c:pt>
                <c:pt idx="7">
                  <c:v>405.95182291666663</c:v>
                </c:pt>
                <c:pt idx="8">
                  <c:v>495.41666666666669</c:v>
                </c:pt>
                <c:pt idx="9">
                  <c:v>569.75</c:v>
                </c:pt>
                <c:pt idx="10">
                  <c:v>550.96754385964914</c:v>
                </c:pt>
                <c:pt idx="11">
                  <c:v>589.33707865168537</c:v>
                </c:pt>
              </c:numCache>
            </c:numRef>
          </c:val>
          <c:smooth val="0"/>
        </c:ser>
        <c:ser>
          <c:idx val="1"/>
          <c:order val="1"/>
          <c:tx>
            <c:strRef>
              <c:f>'DL 12 hr'!$B$10</c:f>
              <c:strCache>
                <c:ptCount val="1"/>
                <c:pt idx="0">
                  <c:v>W Direction</c:v>
                </c:pt>
              </c:strCache>
            </c:strRef>
          </c:tx>
          <c:spPr>
            <a:ln w="12700">
              <a:solidFill>
                <a:srgbClr val="FF0000"/>
              </a:solidFill>
            </a:ln>
          </c:spPr>
          <c:marker>
            <c:symbol val="star"/>
            <c:size val="7"/>
            <c:spPr>
              <a:ln w="12700">
                <a:solidFill>
                  <a:srgbClr val="FF0000"/>
                </a:solidFill>
              </a:ln>
            </c:spPr>
          </c:marker>
          <c:cat>
            <c:numRef>
              <c:f>'DL 12 hr'!$C$8:$N$8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hr'!$C$10:$N$10</c:f>
              <c:numCache>
                <c:formatCode>0</c:formatCode>
                <c:ptCount val="12"/>
                <c:pt idx="0">
                  <c:v>128.51041666666666</c:v>
                </c:pt>
                <c:pt idx="1">
                  <c:v>161.869918699187</c:v>
                </c:pt>
                <c:pt idx="2">
                  <c:v>140.89371980676327</c:v>
                </c:pt>
                <c:pt idx="3">
                  <c:v>153.35384615384615</c:v>
                </c:pt>
                <c:pt idx="4">
                  <c:v>141.51082251082252</c:v>
                </c:pt>
                <c:pt idx="5">
                  <c:v>159.27816901408451</c:v>
                </c:pt>
                <c:pt idx="6">
                  <c:v>116.58214285714286</c:v>
                </c:pt>
                <c:pt idx="7">
                  <c:v>119.22005208333333</c:v>
                </c:pt>
                <c:pt idx="8">
                  <c:v>163.125</c:v>
                </c:pt>
                <c:pt idx="9">
                  <c:v>203.16666666666669</c:v>
                </c:pt>
                <c:pt idx="10">
                  <c:v>163.35964912280701</c:v>
                </c:pt>
                <c:pt idx="11">
                  <c:v>179.4307116104869</c:v>
                </c:pt>
              </c:numCache>
            </c:numRef>
          </c:val>
          <c:smooth val="0"/>
        </c:ser>
        <c:ser>
          <c:idx val="2"/>
          <c:order val="2"/>
          <c:tx>
            <c:strRef>
              <c:f>'DL 12 hr'!$B$11</c:f>
              <c:strCache>
                <c:ptCount val="1"/>
                <c:pt idx="0">
                  <c:v>N Direction</c:v>
                </c:pt>
              </c:strCache>
            </c:strRef>
          </c:tx>
          <c:spPr>
            <a:ln w="12700">
              <a:solidFill>
                <a:srgbClr val="7030A0"/>
              </a:solidFill>
            </a:ln>
          </c:spPr>
          <c:marker>
            <c:symbol val="star"/>
            <c:size val="7"/>
            <c:spPr>
              <a:ln w="12700">
                <a:solidFill>
                  <a:srgbClr val="7030A0"/>
                </a:solidFill>
              </a:ln>
            </c:spPr>
          </c:marker>
          <c:cat>
            <c:numRef>
              <c:f>'DL 12 hr'!$C$8:$N$8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hr'!$C$11:$N$11</c:f>
              <c:numCache>
                <c:formatCode>0</c:formatCode>
                <c:ptCount val="12"/>
                <c:pt idx="0">
                  <c:v>368</c:v>
                </c:pt>
                <c:pt idx="1">
                  <c:v>509</c:v>
                </c:pt>
                <c:pt idx="2">
                  <c:v>384.12077294685986</c:v>
                </c:pt>
                <c:pt idx="3">
                  <c:v>337.05897435897435</c:v>
                </c:pt>
                <c:pt idx="4">
                  <c:v>329.70562770562771</c:v>
                </c:pt>
                <c:pt idx="5">
                  <c:v>352.16549295774644</c:v>
                </c:pt>
                <c:pt idx="6">
                  <c:v>331.03571428571428</c:v>
                </c:pt>
                <c:pt idx="7">
                  <c:v>389.3515625</c:v>
                </c:pt>
                <c:pt idx="8">
                  <c:v>392.70833333333337</c:v>
                </c:pt>
                <c:pt idx="9">
                  <c:v>387.19444444444446</c:v>
                </c:pt>
                <c:pt idx="10">
                  <c:v>619.28157894736842</c:v>
                </c:pt>
                <c:pt idx="11">
                  <c:v>646.56928838951308</c:v>
                </c:pt>
              </c:numCache>
            </c:numRef>
          </c:val>
          <c:smooth val="0"/>
        </c:ser>
        <c:ser>
          <c:idx val="3"/>
          <c:order val="3"/>
          <c:tx>
            <c:strRef>
              <c:f>'DL 12 hr'!$B$12</c:f>
              <c:strCache>
                <c:ptCount val="1"/>
                <c:pt idx="0">
                  <c:v>S Direction</c:v>
                </c:pt>
              </c:strCache>
            </c:strRef>
          </c:tx>
          <c:spPr>
            <a:ln w="12700">
              <a:solidFill>
                <a:srgbClr val="00B050"/>
              </a:solidFill>
            </a:ln>
          </c:spPr>
          <c:marker>
            <c:spPr>
              <a:ln w="12700">
                <a:solidFill>
                  <a:srgbClr val="00B050"/>
                </a:solidFill>
              </a:ln>
            </c:spPr>
          </c:marker>
          <c:cat>
            <c:numRef>
              <c:f>'DL 12 hr'!$C$8:$N$8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hr'!$C$12:$N$12</c:f>
              <c:numCache>
                <c:formatCode>0</c:formatCode>
                <c:ptCount val="12"/>
                <c:pt idx="0">
                  <c:v>530.51736111111109</c:v>
                </c:pt>
                <c:pt idx="1">
                  <c:v>694.56910569105696</c:v>
                </c:pt>
                <c:pt idx="2">
                  <c:v>668.87439613526567</c:v>
                </c:pt>
                <c:pt idx="3">
                  <c:v>706.06666666666661</c:v>
                </c:pt>
                <c:pt idx="4">
                  <c:v>676.9177489177489</c:v>
                </c:pt>
                <c:pt idx="5">
                  <c:v>710.17605633802816</c:v>
                </c:pt>
                <c:pt idx="6">
                  <c:v>735</c:v>
                </c:pt>
                <c:pt idx="7">
                  <c:v>596.10026041666663</c:v>
                </c:pt>
                <c:pt idx="8">
                  <c:v>691.77083333333337</c:v>
                </c:pt>
                <c:pt idx="9">
                  <c:v>768.5</c:v>
                </c:pt>
                <c:pt idx="10">
                  <c:v>928.17982456140351</c:v>
                </c:pt>
                <c:pt idx="11">
                  <c:v>796.61048689138579</c:v>
                </c:pt>
              </c:numCache>
            </c:numRef>
          </c:val>
          <c:smooth val="0"/>
        </c:ser>
        <c:ser>
          <c:idx val="4"/>
          <c:order val="4"/>
          <c:tx>
            <c:strRef>
              <c:f>'DL 12 hr'!$B$13</c:f>
              <c:strCache>
                <c:ptCount val="1"/>
                <c:pt idx="0">
                  <c:v>Total Delay</c:v>
                </c:pt>
              </c:strCache>
            </c:strRef>
          </c:tx>
          <c:spPr>
            <a:ln>
              <a:solidFill>
                <a:schemeClr val="tx1">
                  <a:lumMod val="95000"/>
                  <a:lumOff val="5000"/>
                </a:schemeClr>
              </a:solidFill>
            </a:ln>
          </c:spPr>
          <c:marker>
            <c:symbol val="diamond"/>
            <c:size val="7"/>
            <c:spPr>
              <a:solidFill>
                <a:srgbClr val="FF0000"/>
              </a:solidFill>
              <a:ln>
                <a:solidFill>
                  <a:schemeClr val="tx1">
                    <a:lumMod val="95000"/>
                    <a:lumOff val="5000"/>
                  </a:schemeClr>
                </a:solidFill>
              </a:ln>
            </c:spPr>
          </c:marker>
          <c:dLbls>
            <c:dLbl>
              <c:idx val="0"/>
              <c:layout>
                <c:manualLayout>
                  <c:x val="0"/>
                  <c:y val="1.15226318779961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249363182495148E-3"/>
                  <c:y val="-1.44032898474952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748716919939148E-3"/>
                  <c:y val="-2.5562816793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369426751592357E-3"/>
                  <c:y val="-1.7284155270064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2738853503184714E-2"/>
                  <c:y val="-3.5995622004739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2069144223214137E-2"/>
                  <c:y val="3.59956220047392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1342427737934032E-2"/>
                  <c:y val="3.63590381161868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246284501061571E-3"/>
                  <c:y val="1.2223957835230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424936318249541E-3"/>
                  <c:y val="1.44032898474952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4925690021231421E-3"/>
                  <c:y val="-3.23886639676113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6.369426751592357E-3"/>
                  <c:y val="-4.9482109440077704E-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'DL 12 hr'!$C$8:$N$8</c:f>
              <c:numCache>
                <c:formatCode>h:mm</c:formatCode>
                <c:ptCount val="12"/>
                <c:pt idx="0">
                  <c:v>0.29166666666666669</c:v>
                </c:pt>
                <c:pt idx="1">
                  <c:v>0.33333333333333298</c:v>
                </c:pt>
                <c:pt idx="2">
                  <c:v>0.374999999999999</c:v>
                </c:pt>
                <c:pt idx="3">
                  <c:v>0.41666666666666602</c:v>
                </c:pt>
                <c:pt idx="4">
                  <c:v>0.45833333333333198</c:v>
                </c:pt>
                <c:pt idx="5">
                  <c:v>0.499999999999998</c:v>
                </c:pt>
                <c:pt idx="6">
                  <c:v>0.54166666666666496</c:v>
                </c:pt>
                <c:pt idx="7">
                  <c:v>0.58333333333333104</c:v>
                </c:pt>
                <c:pt idx="8">
                  <c:v>0.624999999999997</c:v>
                </c:pt>
                <c:pt idx="9">
                  <c:v>0.66666666666666397</c:v>
                </c:pt>
                <c:pt idx="10">
                  <c:v>0.70833333333333004</c:v>
                </c:pt>
                <c:pt idx="11">
                  <c:v>0.749999999999996</c:v>
                </c:pt>
              </c:numCache>
            </c:numRef>
          </c:cat>
          <c:val>
            <c:numRef>
              <c:f>'DL 12 hr'!$C$13:$N$13</c:f>
              <c:numCache>
                <c:formatCode>0</c:formatCode>
                <c:ptCount val="12"/>
                <c:pt idx="0">
                  <c:v>1314.0277777777778</c:v>
                </c:pt>
                <c:pt idx="1">
                  <c:v>1759.8130081300815</c:v>
                </c:pt>
                <c:pt idx="2">
                  <c:v>1652.1642512077294</c:v>
                </c:pt>
                <c:pt idx="3">
                  <c:v>1653.3461538461538</c:v>
                </c:pt>
                <c:pt idx="4">
                  <c:v>1575.5844155844156</c:v>
                </c:pt>
                <c:pt idx="5">
                  <c:v>1660</c:v>
                </c:pt>
                <c:pt idx="6">
                  <c:v>1574.1035714285713</c:v>
                </c:pt>
                <c:pt idx="7">
                  <c:v>1510.6236979166665</c:v>
                </c:pt>
                <c:pt idx="8">
                  <c:v>1743.0208333333335</c:v>
                </c:pt>
                <c:pt idx="9">
                  <c:v>1928.6111111111113</c:v>
                </c:pt>
                <c:pt idx="10">
                  <c:v>2261.788596491228</c:v>
                </c:pt>
                <c:pt idx="11">
                  <c:v>2211.9475655430711</c:v>
                </c:pt>
              </c:numCache>
            </c:numRef>
          </c:val>
          <c:smooth val="0"/>
        </c:ser>
        <c:dLbls>
          <c:showLegendKey val="0"/>
          <c:showVal val="0"/>
          <c:showCatName val="0"/>
          <c:showSerName val="0"/>
          <c:showPercent val="0"/>
          <c:showBubbleSize val="0"/>
        </c:dLbls>
        <c:dropLines>
          <c:spPr>
            <a:ln>
              <a:solidFill>
                <a:srgbClr val="C00000">
                  <a:alpha val="27000"/>
                </a:srgbClr>
              </a:solidFill>
            </a:ln>
          </c:spPr>
        </c:dropLines>
        <c:marker val="1"/>
        <c:smooth val="0"/>
        <c:axId val="89152512"/>
        <c:axId val="89171072"/>
      </c:lineChart>
      <c:catAx>
        <c:axId val="89152512"/>
        <c:scaling>
          <c:orientation val="minMax"/>
        </c:scaling>
        <c:delete val="0"/>
        <c:axPos val="b"/>
        <c:title>
          <c:tx>
            <c:rich>
              <a:bodyPr/>
              <a:lstStyle/>
              <a:p>
                <a:pPr>
                  <a:defRPr sz="1200"/>
                </a:pPr>
                <a:r>
                  <a:rPr lang="en-US" sz="1200"/>
                  <a:t>time (hour)</a:t>
                </a:r>
                <a:endParaRPr lang="th-TH" sz="1200"/>
              </a:p>
            </c:rich>
          </c:tx>
          <c:layout>
            <c:manualLayout>
              <c:xMode val="edge"/>
              <c:yMode val="edge"/>
              <c:x val="0.42758078807028105"/>
              <c:y val="0.89941541398234315"/>
            </c:manualLayout>
          </c:layout>
          <c:overlay val="0"/>
        </c:title>
        <c:numFmt formatCode="h:mm" sourceLinked="1"/>
        <c:majorTickMark val="none"/>
        <c:minorTickMark val="none"/>
        <c:tickLblPos val="nextTo"/>
        <c:crossAx val="89171072"/>
        <c:crosses val="autoZero"/>
        <c:auto val="1"/>
        <c:lblAlgn val="ctr"/>
        <c:lblOffset val="100"/>
        <c:noMultiLvlLbl val="0"/>
      </c:catAx>
      <c:valAx>
        <c:axId val="89171072"/>
        <c:scaling>
          <c:orientation val="minMax"/>
          <c:max val="4500"/>
        </c:scaling>
        <c:delete val="0"/>
        <c:axPos val="l"/>
        <c:majorGridlines>
          <c:spPr>
            <a:ln w="6350">
              <a:prstDash val="sysDash"/>
            </a:ln>
          </c:spPr>
        </c:majorGridlines>
        <c:title>
          <c:tx>
            <c:rich>
              <a:bodyPr/>
              <a:lstStyle/>
              <a:p>
                <a:pPr>
                  <a:defRPr sz="1200"/>
                </a:pPr>
                <a:r>
                  <a:rPr lang="en-US" sz="1200"/>
                  <a:t>time vehicle delay(second)</a:t>
                </a:r>
                <a:endParaRPr lang="th-TH" sz="1200"/>
              </a:p>
            </c:rich>
          </c:tx>
          <c:layout/>
          <c:overlay val="0"/>
        </c:title>
        <c:numFmt formatCode="0" sourceLinked="1"/>
        <c:majorTickMark val="out"/>
        <c:minorTickMark val="none"/>
        <c:tickLblPos val="nextTo"/>
        <c:crossAx val="89152512"/>
        <c:crosses val="autoZero"/>
        <c:crossBetween val="between"/>
        <c:majorUnit val="500"/>
      </c:valAx>
    </c:plotArea>
    <c:legend>
      <c:legendPos val="r"/>
      <c:layout>
        <c:manualLayout>
          <c:xMode val="edge"/>
          <c:yMode val="edge"/>
          <c:x val="0.82480014042830629"/>
          <c:y val="0.27444674678823044"/>
          <c:w val="0.17216359897687949"/>
          <c:h val="0.38005164334215313"/>
        </c:manualLayout>
      </c:layout>
      <c:overlay val="0"/>
    </c:legend>
    <c:plotVisOnly val="1"/>
    <c:dispBlanksAs val="gap"/>
    <c:showDLblsOverMax val="0"/>
  </c:chart>
  <c:spPr>
    <a:noFill/>
    <a:ln>
      <a:noFill/>
    </a:ln>
  </c:spPr>
  <c:txPr>
    <a:bodyPr/>
    <a:lstStyle/>
    <a:p>
      <a:pPr>
        <a:defRPr sz="1100">
          <a:latin typeface="AngsanaUPC" pitchFamily="18" charset="-34"/>
          <a:cs typeface="AngsanaUPC" pitchFamily="18" charset="-34"/>
        </a:defRPr>
      </a:pPr>
      <a:endParaRPr lang="th-TH"/>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11858139219449E-2"/>
          <c:y val="2.6069439507050599E-2"/>
          <c:w val="0.87225337483313226"/>
          <c:h val="0.49453941985281441"/>
        </c:manualLayout>
      </c:layout>
      <c:lineChart>
        <c:grouping val="standard"/>
        <c:varyColors val="0"/>
        <c:ser>
          <c:idx val="0"/>
          <c:order val="0"/>
          <c:tx>
            <c:strRef>
              <c:f>'SIDRA set a good cycle'!$AE$122</c:f>
              <c:strCache>
                <c:ptCount val="1"/>
                <c:pt idx="0">
                  <c:v>on field  (fixed time at 224 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Angsana New" panose="02020603050405020304" pitchFamily="18" charset="-34"/>
                    <a:ea typeface="+mn-ea"/>
                    <a:cs typeface="Angsana New" panose="02020603050405020304" pitchFamily="18" charset="-34"/>
                  </a:defRPr>
                </a:pPr>
                <a:endParaRPr lang="th-TH"/>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'SIDRA set a good cycle'!$AD$123:$AD$134</c:f>
              <c:strCache>
                <c:ptCount val="12"/>
                <c:pt idx="0">
                  <c:v>7:00-8:00</c:v>
                </c:pt>
                <c:pt idx="1">
                  <c:v>8:00-9:00</c:v>
                </c:pt>
                <c:pt idx="2">
                  <c:v>9:00-10:00</c:v>
                </c:pt>
                <c:pt idx="3">
                  <c:v>10:00-11:00</c:v>
                </c:pt>
                <c:pt idx="4">
                  <c:v>11:00-12:00</c:v>
                </c:pt>
                <c:pt idx="5">
                  <c:v>12:00-13:00</c:v>
                </c:pt>
                <c:pt idx="6">
                  <c:v>13:00-14:00</c:v>
                </c:pt>
                <c:pt idx="7">
                  <c:v>14:00-15:00</c:v>
                </c:pt>
                <c:pt idx="8">
                  <c:v>15:00-16:00</c:v>
                </c:pt>
                <c:pt idx="9">
                  <c:v>16:00-17:00</c:v>
                </c:pt>
                <c:pt idx="10">
                  <c:v>17:00-18:00</c:v>
                </c:pt>
                <c:pt idx="11">
                  <c:v>18:00-19:00</c:v>
                </c:pt>
              </c:strCache>
            </c:strRef>
          </c:cat>
          <c:val>
            <c:numRef>
              <c:f>'SIDRA set a good cycle'!$AE$123:$AE$134</c:f>
              <c:numCache>
                <c:formatCode>0.0</c:formatCode>
                <c:ptCount val="12"/>
                <c:pt idx="0">
                  <c:v>64.5</c:v>
                </c:pt>
                <c:pt idx="1">
                  <c:v>67.2</c:v>
                </c:pt>
                <c:pt idx="2">
                  <c:v>64.8</c:v>
                </c:pt>
                <c:pt idx="3">
                  <c:v>58.1</c:v>
                </c:pt>
                <c:pt idx="4">
                  <c:v>57</c:v>
                </c:pt>
                <c:pt idx="5">
                  <c:v>61.3</c:v>
                </c:pt>
                <c:pt idx="6">
                  <c:v>67.400000000000006</c:v>
                </c:pt>
                <c:pt idx="7">
                  <c:v>75.2</c:v>
                </c:pt>
                <c:pt idx="8">
                  <c:v>86.6</c:v>
                </c:pt>
                <c:pt idx="9">
                  <c:v>83.1</c:v>
                </c:pt>
                <c:pt idx="10">
                  <c:v>103.9</c:v>
                </c:pt>
                <c:pt idx="11">
                  <c:v>66.2</c:v>
                </c:pt>
              </c:numCache>
            </c:numRef>
          </c:val>
          <c:smooth val="0"/>
        </c:ser>
        <c:ser>
          <c:idx val="1"/>
          <c:order val="1"/>
          <c:tx>
            <c:strRef>
              <c:f>'SIDRA set a good cycle'!$AF$122</c:f>
              <c:strCache>
                <c:ptCount val="1"/>
                <c:pt idx="0">
                  <c:v>Optimum cycle (Set at the best of time delay)</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Angsana New" panose="02020603050405020304" pitchFamily="18" charset="-34"/>
                    <a:ea typeface="+mn-ea"/>
                    <a:cs typeface="Angsana New" panose="02020603050405020304" pitchFamily="18" charset="-34"/>
                  </a:defRPr>
                </a:pPr>
                <a:endParaRPr lang="th-TH"/>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'SIDRA set a good cycle'!$AD$123:$AD$134</c:f>
              <c:strCache>
                <c:ptCount val="12"/>
                <c:pt idx="0">
                  <c:v>7:00-8:00</c:v>
                </c:pt>
                <c:pt idx="1">
                  <c:v>8:00-9:00</c:v>
                </c:pt>
                <c:pt idx="2">
                  <c:v>9:00-10:00</c:v>
                </c:pt>
                <c:pt idx="3">
                  <c:v>10:00-11:00</c:v>
                </c:pt>
                <c:pt idx="4">
                  <c:v>11:00-12:00</c:v>
                </c:pt>
                <c:pt idx="5">
                  <c:v>12:00-13:00</c:v>
                </c:pt>
                <c:pt idx="6">
                  <c:v>13:00-14:00</c:v>
                </c:pt>
                <c:pt idx="7">
                  <c:v>14:00-15:00</c:v>
                </c:pt>
                <c:pt idx="8">
                  <c:v>15:00-16:00</c:v>
                </c:pt>
                <c:pt idx="9">
                  <c:v>16:00-17:00</c:v>
                </c:pt>
                <c:pt idx="10">
                  <c:v>17:00-18:00</c:v>
                </c:pt>
                <c:pt idx="11">
                  <c:v>18:00-19:00</c:v>
                </c:pt>
              </c:strCache>
            </c:strRef>
          </c:cat>
          <c:val>
            <c:numRef>
              <c:f>'SIDRA set a good cycle'!$AF$123:$AF$134</c:f>
              <c:numCache>
                <c:formatCode>0.0</c:formatCode>
                <c:ptCount val="12"/>
                <c:pt idx="0">
                  <c:v>45.5</c:v>
                </c:pt>
                <c:pt idx="1">
                  <c:v>45.8</c:v>
                </c:pt>
                <c:pt idx="2">
                  <c:v>42.2</c:v>
                </c:pt>
                <c:pt idx="3">
                  <c:v>41.5</c:v>
                </c:pt>
                <c:pt idx="4">
                  <c:v>40.799999999999997</c:v>
                </c:pt>
                <c:pt idx="5">
                  <c:v>41.4</c:v>
                </c:pt>
                <c:pt idx="6">
                  <c:v>43.3</c:v>
                </c:pt>
                <c:pt idx="7">
                  <c:v>48</c:v>
                </c:pt>
                <c:pt idx="8">
                  <c:v>45.2</c:v>
                </c:pt>
                <c:pt idx="9">
                  <c:v>47.5</c:v>
                </c:pt>
                <c:pt idx="10">
                  <c:v>61.6</c:v>
                </c:pt>
                <c:pt idx="11">
                  <c:v>45.8</c:v>
                </c:pt>
              </c:numCache>
            </c:numRef>
          </c:val>
          <c:smooth val="0"/>
        </c:ser>
        <c:dLbls>
          <c:dLblPos val="ctr"/>
          <c:showLegendKey val="0"/>
          <c:showVal val="1"/>
          <c:showCatName val="0"/>
          <c:showSerName val="0"/>
          <c:showPercent val="0"/>
          <c:showBubbleSize val="0"/>
        </c:dLbls>
        <c:marker val="1"/>
        <c:smooth val="0"/>
        <c:axId val="89282432"/>
        <c:axId val="89283968"/>
      </c:lineChart>
      <c:catAx>
        <c:axId val="892824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Angsana New" panose="02020603050405020304" pitchFamily="18" charset="-34"/>
                <a:ea typeface="+mn-ea"/>
                <a:cs typeface="Angsana New" panose="02020603050405020304" pitchFamily="18" charset="-34"/>
              </a:defRPr>
            </a:pPr>
            <a:endParaRPr lang="th-TH"/>
          </a:p>
        </c:txPr>
        <c:crossAx val="89283968"/>
        <c:crosses val="autoZero"/>
        <c:auto val="1"/>
        <c:lblAlgn val="ctr"/>
        <c:lblOffset val="100"/>
        <c:noMultiLvlLbl val="0"/>
      </c:catAx>
      <c:valAx>
        <c:axId val="8928396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a:glow>
                <a:schemeClr val="accent1"/>
              </a:glow>
              <a:softEdge rad="0"/>
            </a:effectLst>
          </c:spPr>
        </c:majorGridlines>
        <c:numFmt formatCode="0.0" sourceLinked="1"/>
        <c:majorTickMark val="none"/>
        <c:minorTickMark val="none"/>
        <c:tickLblPos val="nextTo"/>
        <c:crossAx val="89282432"/>
        <c:crosses val="autoZero"/>
        <c:crossBetween val="between"/>
      </c:valAx>
      <c:spPr>
        <a:noFill/>
        <a:ln>
          <a:noFill/>
        </a:ln>
        <a:effectLst/>
      </c:spPr>
    </c:plotArea>
    <c:legend>
      <c:legendPos val="b"/>
      <c:layout>
        <c:manualLayout>
          <c:xMode val="edge"/>
          <c:yMode val="edge"/>
          <c:x val="8.7065099872224716E-2"/>
          <c:y val="6.0447900155068852E-2"/>
          <c:w val="0.39956064957899673"/>
          <c:h val="0.118609919365999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Angsana New" panose="02020603050405020304" pitchFamily="18" charset="-34"/>
              <a:ea typeface="+mn-ea"/>
              <a:cs typeface="Angsana New" panose="02020603050405020304" pitchFamily="18" charset="-34"/>
            </a:defRPr>
          </a:pPr>
          <a:endParaRPr lang="th-TH"/>
        </a:p>
      </c:txPr>
    </c:legend>
    <c:plotVisOnly val="1"/>
    <c:dispBlanksAs val="gap"/>
    <c:showDLblsOverMax val="0"/>
  </c:chart>
  <c:spPr>
    <a:noFill/>
    <a:ln w="3175" cap="flat" cmpd="sng" algn="ctr">
      <a:noFill/>
      <a:round/>
    </a:ln>
    <a:effectLst/>
  </c:spPr>
  <c:txPr>
    <a:bodyPr/>
    <a:lstStyle/>
    <a:p>
      <a:pPr>
        <a:defRPr sz="1400" i="0">
          <a:latin typeface="Angsana New" panose="02020603050405020304" pitchFamily="18" charset="-34"/>
          <a:cs typeface="Angsana New" panose="02020603050405020304" pitchFamily="18" charset="-34"/>
        </a:defRPr>
      </a:pPr>
      <a:endParaRPr lang="th-TH"/>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drawing1.xml><?xml version="1.0" encoding="utf-8"?>
<c:userShapes xmlns:c="http://schemas.openxmlformats.org/drawingml/2006/chart">
  <cdr:relSizeAnchor xmlns:cdr="http://schemas.openxmlformats.org/drawingml/2006/chartDrawing">
    <cdr:from>
      <cdr:x>0.06941</cdr:x>
      <cdr:y>0.02076</cdr:y>
    </cdr:from>
    <cdr:to>
      <cdr:x>0.06941</cdr:x>
      <cdr:y>0.51899</cdr:y>
    </cdr:to>
    <cdr:cxnSp macro="">
      <cdr:nvCxnSpPr>
        <cdr:cNvPr id="5" name="ตัวเชื่อมต่อตรง 4"/>
        <cdr:cNvCxnSpPr/>
      </cdr:nvCxnSpPr>
      <cdr:spPr>
        <a:xfrm xmlns:a="http://schemas.openxmlformats.org/drawingml/2006/main">
          <a:off x="389614" y="85503"/>
          <a:ext cx="0" cy="2052000"/>
        </a:xfrm>
        <a:prstGeom xmlns:a="http://schemas.openxmlformats.org/drawingml/2006/main" prst="line">
          <a:avLst/>
        </a:prstGeom>
        <a:ln xmlns:a="http://schemas.openxmlformats.org/drawingml/2006/main" w="3175">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3076363" cy="511731"/>
          </a:xfrm>
          <a:prstGeom prst="rect">
            <a:avLst/>
          </a:prstGeom>
        </p:spPr>
        <p:txBody>
          <a:bodyPr vert="horz" lIns="99038" tIns="49519" rIns="99038" bIns="49519" rtlCol="0"/>
          <a:lstStyle>
            <a:lvl1pPr algn="l">
              <a:defRPr sz="1300"/>
            </a:lvl1pPr>
          </a:lstStyle>
          <a:p>
            <a:endParaRPr lang="th-TH"/>
          </a:p>
        </p:txBody>
      </p:sp>
      <p:sp>
        <p:nvSpPr>
          <p:cNvPr id="3" name="ตัวแทนวันที่ 2"/>
          <p:cNvSpPr>
            <a:spLocks noGrp="1"/>
          </p:cNvSpPr>
          <p:nvPr>
            <p:ph type="dt" idx="1"/>
          </p:nvPr>
        </p:nvSpPr>
        <p:spPr>
          <a:xfrm>
            <a:off x="4021294" y="0"/>
            <a:ext cx="3076363" cy="511731"/>
          </a:xfrm>
          <a:prstGeom prst="rect">
            <a:avLst/>
          </a:prstGeom>
        </p:spPr>
        <p:txBody>
          <a:bodyPr vert="horz" lIns="99038" tIns="49519" rIns="99038" bIns="49519" rtlCol="0"/>
          <a:lstStyle>
            <a:lvl1pPr algn="r">
              <a:defRPr sz="1300"/>
            </a:lvl1pPr>
          </a:lstStyle>
          <a:p>
            <a:fld id="{3E35B627-CB39-4199-8796-C9CE5E2EB0B8}" type="datetimeFigureOut">
              <a:rPr lang="th-TH" smtClean="0"/>
              <a:t>06/04/58</a:t>
            </a:fld>
            <a:endParaRPr lang="th-TH"/>
          </a:p>
        </p:txBody>
      </p:sp>
      <p:sp>
        <p:nvSpPr>
          <p:cNvPr id="4" name="ตัวแทนรูปบนภาพนิ่ง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9038" tIns="49519" rIns="99038" bIns="49519" rtlCol="0" anchor="ctr"/>
          <a:lstStyle/>
          <a:p>
            <a:endParaRPr lang="th-TH"/>
          </a:p>
        </p:txBody>
      </p:sp>
      <p:sp>
        <p:nvSpPr>
          <p:cNvPr id="5" name="ตัวแทนบันทึกย่อ 4"/>
          <p:cNvSpPr>
            <a:spLocks noGrp="1"/>
          </p:cNvSpPr>
          <p:nvPr>
            <p:ph type="body" sz="quarter" idx="3"/>
          </p:nvPr>
        </p:nvSpPr>
        <p:spPr>
          <a:xfrm>
            <a:off x="709930" y="4861441"/>
            <a:ext cx="5679440" cy="4605576"/>
          </a:xfrm>
          <a:prstGeom prst="rect">
            <a:avLst/>
          </a:prstGeom>
        </p:spPr>
        <p:txBody>
          <a:bodyPr vert="horz" lIns="99038" tIns="49519" rIns="99038" bIns="49519" rtlCol="0"/>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9721106"/>
            <a:ext cx="3076363" cy="511731"/>
          </a:xfrm>
          <a:prstGeom prst="rect">
            <a:avLst/>
          </a:prstGeom>
        </p:spPr>
        <p:txBody>
          <a:bodyPr vert="horz" lIns="99038" tIns="49519" rIns="99038" bIns="49519" rtlCol="0" anchor="b"/>
          <a:lstStyle>
            <a:lvl1pPr algn="l">
              <a:defRPr sz="1300"/>
            </a:lvl1pPr>
          </a:lstStyle>
          <a:p>
            <a:endParaRPr lang="th-TH"/>
          </a:p>
        </p:txBody>
      </p:sp>
      <p:sp>
        <p:nvSpPr>
          <p:cNvPr id="7" name="ตัวแทนหมายเลขภาพนิ่ง 6"/>
          <p:cNvSpPr>
            <a:spLocks noGrp="1"/>
          </p:cNvSpPr>
          <p:nvPr>
            <p:ph type="sldNum" sz="quarter" idx="5"/>
          </p:nvPr>
        </p:nvSpPr>
        <p:spPr>
          <a:xfrm>
            <a:off x="4021294" y="9721106"/>
            <a:ext cx="3076363" cy="511731"/>
          </a:xfrm>
          <a:prstGeom prst="rect">
            <a:avLst/>
          </a:prstGeom>
        </p:spPr>
        <p:txBody>
          <a:bodyPr vert="horz" lIns="99038" tIns="49519" rIns="99038" bIns="49519" rtlCol="0" anchor="b"/>
          <a:lstStyle>
            <a:lvl1pPr algn="r">
              <a:defRPr sz="1300"/>
            </a:lvl1pPr>
          </a:lstStyle>
          <a:p>
            <a:fld id="{BB5FD4BF-7834-477F-891D-CC873D8B1951}" type="slidenum">
              <a:rPr lang="th-TH" smtClean="0"/>
              <a:t>‹#›</a:t>
            </a:fld>
            <a:endParaRPr lang="th-TH"/>
          </a:p>
        </p:txBody>
      </p:sp>
    </p:spTree>
    <p:extLst>
      <p:ext uri="{BB962C8B-B14F-4D97-AF65-F5344CB8AC3E}">
        <p14:creationId xmlns:p14="http://schemas.microsoft.com/office/powerpoint/2010/main" val="3247870492"/>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Good afternoon Professors, ladies and gentlemen, My name is </a:t>
            </a:r>
            <a:r>
              <a:rPr lang="en-US" dirty="0" err="1" smtClean="0"/>
              <a:t>Mr.Narabodee</a:t>
            </a:r>
            <a:r>
              <a:rPr lang="en-US" baseline="0" dirty="0" smtClean="0"/>
              <a:t> </a:t>
            </a:r>
            <a:r>
              <a:rPr lang="en-US" baseline="0" dirty="0" err="1" smtClean="0"/>
              <a:t>Salatoom</a:t>
            </a:r>
            <a:r>
              <a:rPr lang="en-US" baseline="0" dirty="0" smtClean="0"/>
              <a:t> (my new full name) would like to present the topic of </a:t>
            </a:r>
            <a:r>
              <a:rPr lang="en-GB" sz="1800" b="1" dirty="0" smtClean="0">
                <a:solidFill>
                  <a:srgbClr val="0070C0"/>
                </a:solidFill>
              </a:rPr>
              <a:t>An evaluation of flyover-improved intersections: </a:t>
            </a:r>
            <a:r>
              <a:rPr lang="en-US" sz="1800" b="1" baseline="0" dirty="0" smtClean="0">
                <a:solidFill>
                  <a:srgbClr val="0070C0"/>
                </a:solidFill>
              </a:rPr>
              <a:t> </a:t>
            </a:r>
            <a:r>
              <a:rPr lang="en-GB" sz="1800" b="1" dirty="0" smtClean="0">
                <a:solidFill>
                  <a:srgbClr val="0070C0"/>
                </a:solidFill>
              </a:rPr>
              <a:t>A case study of airport intersection</a:t>
            </a:r>
            <a:r>
              <a:rPr lang="en-US" sz="1800" b="1" dirty="0" smtClean="0">
                <a:solidFill>
                  <a:srgbClr val="0070C0"/>
                </a:solidFill>
              </a:rPr>
              <a:t>.</a:t>
            </a:r>
            <a:endParaRPr lang="th-TH" dirty="0"/>
          </a:p>
        </p:txBody>
      </p:sp>
    </p:spTree>
    <p:extLst>
      <p:ext uri="{BB962C8B-B14F-4D97-AF65-F5344CB8AC3E}">
        <p14:creationId xmlns:p14="http://schemas.microsoft.com/office/powerpoint/2010/main" val="305931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research is one part of my PhD thesis. For</a:t>
            </a:r>
            <a:r>
              <a:rPr lang="en-US" baseline="0" dirty="0" smtClean="0"/>
              <a:t> today,</a:t>
            </a:r>
            <a:r>
              <a:rPr lang="en-US" dirty="0" smtClean="0"/>
              <a:t> </a:t>
            </a:r>
            <a:r>
              <a:rPr lang="en-US" baseline="0" dirty="0" smtClean="0"/>
              <a:t>I have sated the contents to 7 points which are ….    </a:t>
            </a:r>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2</a:t>
            </a:fld>
            <a:endParaRPr lang="th-TH"/>
          </a:p>
        </p:txBody>
      </p:sp>
    </p:spTree>
    <p:extLst>
      <p:ext uri="{BB962C8B-B14F-4D97-AF65-F5344CB8AC3E}">
        <p14:creationId xmlns:p14="http://schemas.microsoft.com/office/powerpoint/2010/main" val="376928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effectLst/>
                <a:latin typeface="+mn-lt"/>
                <a:ea typeface="+mn-ea"/>
                <a:cs typeface="+mn-cs"/>
              </a:rPr>
              <a:t>After the installation of the flyover, it was found that about 45% of traffic  diverted to it, the  time delay reduced by 34% over the same period. The economic evaluation results show that the net present value equals 361.64 million baht, benefit cost ratio, 1.34 and internal rate of return, 37.58 percent. The paper describes economic benefits of the flyover and presents the performance of the flyover improved intersection and points out the remaining problems under the flyover. Suggestions for improving performance of the existing traffic signal are made using results from  SIDRA software.</a:t>
            </a:r>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3</a:t>
            </a:fld>
            <a:endParaRPr lang="th-TH"/>
          </a:p>
        </p:txBody>
      </p:sp>
    </p:spTree>
    <p:extLst>
      <p:ext uri="{BB962C8B-B14F-4D97-AF65-F5344CB8AC3E}">
        <p14:creationId xmlns:p14="http://schemas.microsoft.com/office/powerpoint/2010/main" val="65932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smtClean="0">
                <a:solidFill>
                  <a:schemeClr val="tx1"/>
                </a:solidFill>
                <a:effectLst/>
                <a:latin typeface="+mn-lt"/>
                <a:ea typeface="+mn-ea"/>
                <a:cs typeface="+mn-cs"/>
              </a:rPr>
              <a:t>After the installation of the flyover, it was found that about 45% of traffic  diverted to it, the  time delay reduced by 34% over the same period. The economic evaluation results show that the net present value equals 361.64 million baht, benefit cost ratio, 1.34 and internal rate of return, 37.58 percent. The paper describes economic benefits of the flyover and presents the performance of the flyover improved intersection and points out the remaining problems under the flyover. Suggestions for improving performance of the existing traffic signal are made using results from  SIDRA software.</a:t>
            </a:r>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4</a:t>
            </a:fld>
            <a:endParaRPr lang="th-TH"/>
          </a:p>
        </p:txBody>
      </p:sp>
    </p:spTree>
    <p:extLst>
      <p:ext uri="{BB962C8B-B14F-4D97-AF65-F5344CB8AC3E}">
        <p14:creationId xmlns:p14="http://schemas.microsoft.com/office/powerpoint/2010/main" val="64112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16</a:t>
            </a:fld>
            <a:endParaRPr lang="th-TH"/>
          </a:p>
        </p:txBody>
      </p:sp>
    </p:spTree>
    <p:extLst>
      <p:ext uri="{BB962C8B-B14F-4D97-AF65-F5344CB8AC3E}">
        <p14:creationId xmlns:p14="http://schemas.microsoft.com/office/powerpoint/2010/main" val="214735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17</a:t>
            </a:fld>
            <a:endParaRPr lang="th-TH"/>
          </a:p>
        </p:txBody>
      </p:sp>
    </p:spTree>
    <p:extLst>
      <p:ext uri="{BB962C8B-B14F-4D97-AF65-F5344CB8AC3E}">
        <p14:creationId xmlns:p14="http://schemas.microsoft.com/office/powerpoint/2010/main" val="239749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19</a:t>
            </a:fld>
            <a:endParaRPr lang="th-TH"/>
          </a:p>
        </p:txBody>
      </p:sp>
    </p:spTree>
    <p:extLst>
      <p:ext uri="{BB962C8B-B14F-4D97-AF65-F5344CB8AC3E}">
        <p14:creationId xmlns:p14="http://schemas.microsoft.com/office/powerpoint/2010/main" val="4549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smtClean="0">
                <a:solidFill>
                  <a:schemeClr val="tx1"/>
                </a:solidFill>
                <a:effectLst/>
                <a:latin typeface="+mn-lt"/>
                <a:ea typeface="+mn-ea"/>
                <a:cs typeface="+mn-cs"/>
              </a:rPr>
              <a:t>This study </a:t>
            </a:r>
            <a:r>
              <a:rPr lang="en-US" sz="1800" kern="1200" dirty="0" smtClean="0">
                <a:solidFill>
                  <a:schemeClr val="tx1"/>
                </a:solidFill>
                <a:effectLst/>
                <a:latin typeface="+mn-lt"/>
                <a:ea typeface="+mn-ea"/>
                <a:cs typeface="+mn-cs"/>
              </a:rPr>
              <a:t>is one part of author thesis, presented the performance of the flyover and suggested to improve location for providing better in 5 case studies of 29 </a:t>
            </a:r>
            <a:r>
              <a:rPr lang="en-GB" sz="1800" kern="1200" dirty="0" smtClean="0">
                <a:solidFill>
                  <a:schemeClr val="tx1"/>
                </a:solidFill>
                <a:effectLst/>
                <a:latin typeface="+mn-lt"/>
                <a:ea typeface="+mn-ea"/>
                <a:cs typeface="+mn-cs"/>
              </a:rPr>
              <a:t>flyover locations in Thailand.</a:t>
            </a:r>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An at-grade intersection was upgraded with an installation of a flyover at a cost of about 175 million THB, to increase capacity of the intersection and reduce vehicle delay and long queue at the at-grade level, the flyover is one of the methods that supported traffic volume about 25,000 – 45,000 vehicle/day [12].</a:t>
            </a:r>
          </a:p>
          <a:p>
            <a:r>
              <a:rPr lang="en-US" sz="1800" kern="1200" dirty="0" smtClean="0">
                <a:solidFill>
                  <a:schemeClr val="tx1"/>
                </a:solidFill>
                <a:effectLst/>
                <a:latin typeface="+mn-lt"/>
                <a:ea typeface="+mn-ea"/>
                <a:cs typeface="+mn-cs"/>
              </a:rPr>
              <a:t>Benefits terms (the second part study of author thesis: “studied in case of at-grade intersection converting to the flyover intersection”) [21], it was found that about 35-40% of the total traffic volume diverted to the flyover, and despite an increase in traffic volume of +29.46%, at the intersection, the vehicle delays were reduced by 30.41% over the same period, and saving in travel time and vehicle operation cost amount to 421.65 Million THB. </a:t>
            </a:r>
          </a:p>
          <a:p>
            <a:r>
              <a:rPr lang="en-US" sz="1800" kern="1200" dirty="0" smtClean="0">
                <a:solidFill>
                  <a:schemeClr val="tx1"/>
                </a:solidFill>
                <a:effectLst/>
                <a:latin typeface="+mn-lt"/>
                <a:ea typeface="+mn-ea"/>
                <a:cs typeface="+mn-cs"/>
              </a:rPr>
              <a:t>The results of study; </a:t>
            </a:r>
            <a:r>
              <a:rPr lang="en-GB" sz="1800" kern="1200" dirty="0" smtClean="0">
                <a:solidFill>
                  <a:schemeClr val="tx1"/>
                </a:solidFill>
                <a:effectLst/>
                <a:latin typeface="+mn-lt"/>
                <a:ea typeface="+mn-ea"/>
                <a:cs typeface="+mn-cs"/>
              </a:rPr>
              <a:t>However, traffic signalization for both the existing at-grade situation and flyover upgraded situation has been and is still controlled by fixed time control plans, there is still long queue and delay especially on the secondary highways. Hazardous zones in the flyover area </a:t>
            </a:r>
            <a:r>
              <a:rPr lang="en-US" sz="1800" kern="1200" dirty="0" smtClean="0">
                <a:solidFill>
                  <a:schemeClr val="tx1"/>
                </a:solidFill>
                <a:effectLst/>
                <a:latin typeface="+mn-lt"/>
                <a:ea typeface="+mn-ea"/>
                <a:cs typeface="+mn-cs"/>
              </a:rPr>
              <a:t>spread to more many zones which are at the approaching and exiting zones, at the drainage ditches on a median of roads, at the U-turn under the bridge and at the crossroad under flyover, furthermore, the conflict points increased from 50 points to 64 points. Accident cost is about 9.3 Million THB/year/flyover location, average of accident number is about 30 </a:t>
            </a:r>
            <a:r>
              <a:rPr lang="en-GB" sz="1800" kern="1200" dirty="0" smtClean="0">
                <a:solidFill>
                  <a:schemeClr val="tx1"/>
                </a:solidFill>
                <a:effectLst/>
                <a:latin typeface="+mn-lt"/>
                <a:ea typeface="+mn-ea"/>
                <a:cs typeface="+mn-cs"/>
              </a:rPr>
              <a:t>crashes</a:t>
            </a:r>
            <a:r>
              <a:rPr lang="en-US" sz="1800" kern="1200" dirty="0" smtClean="0">
                <a:solidFill>
                  <a:schemeClr val="tx1"/>
                </a:solidFill>
                <a:effectLst/>
                <a:latin typeface="+mn-lt"/>
                <a:ea typeface="+mn-ea"/>
                <a:cs typeface="+mn-cs"/>
              </a:rPr>
              <a:t>, injured 30 people and 1 person death per year.</a:t>
            </a:r>
          </a:p>
          <a:p>
            <a:r>
              <a:rPr lang="en-US" sz="1800" kern="1200" dirty="0" smtClean="0">
                <a:solidFill>
                  <a:schemeClr val="tx1"/>
                </a:solidFill>
                <a:effectLst/>
                <a:latin typeface="+mn-lt"/>
                <a:ea typeface="+mn-ea"/>
                <a:cs typeface="+mn-cs"/>
              </a:rPr>
              <a:t>Improving flyover intersection; The SIDRA software (version 5.1) is the indicators which are easily to creating and cheaper for improving, used to calculate the optimum cycle-phase times by depending on the lowest time delay. And improving existing flyover intersection to provide better by using the Road Safety Inspection guideline as shown the recommendations in the table 9. </a:t>
            </a:r>
            <a:r>
              <a:rPr lang="en-GB" sz="1800" kern="1200" dirty="0" smtClean="0">
                <a:solidFill>
                  <a:schemeClr val="tx1"/>
                </a:solidFill>
                <a:effectLst/>
                <a:latin typeface="+mn-lt"/>
                <a:ea typeface="+mn-ea"/>
                <a:cs typeface="+mn-cs"/>
              </a:rPr>
              <a:t> </a:t>
            </a:r>
            <a:r>
              <a:rPr lang="en-US" dirty="0" smtClean="0">
                <a:effectLst/>
              </a:rPr>
              <a:t> </a:t>
            </a:r>
            <a:r>
              <a:rPr lang="en-GB" sz="1800" kern="1200" dirty="0" smtClean="0">
                <a:solidFill>
                  <a:schemeClr val="tx1"/>
                </a:solidFill>
                <a:effectLst/>
                <a:latin typeface="+mn-lt"/>
                <a:ea typeface="+mn-ea"/>
                <a:cs typeface="+mn-cs"/>
              </a:rPr>
              <a:t> Improved the conclusion and recommendations data</a:t>
            </a:r>
            <a:endParaRPr lang="en-US" sz="18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20</a:t>
            </a:fld>
            <a:endParaRPr lang="th-TH"/>
          </a:p>
        </p:txBody>
      </p:sp>
    </p:spTree>
    <p:extLst>
      <p:ext uri="{BB962C8B-B14F-4D97-AF65-F5344CB8AC3E}">
        <p14:creationId xmlns:p14="http://schemas.microsoft.com/office/powerpoint/2010/main" val="163564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FD4BF-7834-477F-891D-CC873D8B1951}" type="slidenum">
              <a:rPr lang="th-TH" smtClean="0"/>
              <a:t>23</a:t>
            </a:fld>
            <a:endParaRPr lang="th-TH"/>
          </a:p>
        </p:txBody>
      </p:sp>
    </p:spTree>
    <p:extLst>
      <p:ext uri="{BB962C8B-B14F-4D97-AF65-F5344CB8AC3E}">
        <p14:creationId xmlns:p14="http://schemas.microsoft.com/office/powerpoint/2010/main" val="410006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th-TH"/>
          </a:p>
        </p:txBody>
      </p:sp>
      <p:sp>
        <p:nvSpPr>
          <p:cNvPr id="4" name="ตัวแทนวันที่ 3"/>
          <p:cNvSpPr>
            <a:spLocks noGrp="1"/>
          </p:cNvSpPr>
          <p:nvPr>
            <p:ph type="dt" sz="half" idx="10"/>
          </p:nvPr>
        </p:nvSpPr>
        <p:spPr/>
        <p:txBody>
          <a:bodyPr/>
          <a:lstStyle/>
          <a:p>
            <a:fld id="{78B5CFF2-307F-4C65-9686-43036DDF8C42}" type="datetimeFigureOut">
              <a:rPr lang="th-TH" smtClean="0"/>
              <a:t>06/04/58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221416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78B5CFF2-307F-4C65-9686-43036DDF8C42}" type="datetimeFigureOut">
              <a:rPr lang="th-TH" smtClean="0"/>
              <a:t>06/04/58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388479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78B5CFF2-307F-4C65-9686-43036DDF8C42}" type="datetimeFigureOut">
              <a:rPr lang="th-TH" smtClean="0"/>
              <a:t>06/04/58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30607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78B5CFF2-307F-4C65-9686-43036DDF8C42}" type="datetimeFigureOut">
              <a:rPr lang="th-TH" smtClean="0"/>
              <a:t>06/04/58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1405090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78B5CFF2-307F-4C65-9686-43036DDF8C42}" type="datetimeFigureOut">
              <a:rPr lang="th-TH" smtClean="0"/>
              <a:t>06/04/58</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328412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วันที่ 4"/>
          <p:cNvSpPr>
            <a:spLocks noGrp="1"/>
          </p:cNvSpPr>
          <p:nvPr>
            <p:ph type="dt" sz="half" idx="10"/>
          </p:nvPr>
        </p:nvSpPr>
        <p:spPr/>
        <p:txBody>
          <a:bodyPr/>
          <a:lstStyle/>
          <a:p>
            <a:fld id="{78B5CFF2-307F-4C65-9686-43036DDF8C42}" type="datetimeFigureOut">
              <a:rPr lang="th-TH" smtClean="0"/>
              <a:t>06/04/58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2832107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แทนวันที่ 6"/>
          <p:cNvSpPr>
            <a:spLocks noGrp="1"/>
          </p:cNvSpPr>
          <p:nvPr>
            <p:ph type="dt" sz="half" idx="10"/>
          </p:nvPr>
        </p:nvSpPr>
        <p:spPr/>
        <p:txBody>
          <a:bodyPr/>
          <a:lstStyle/>
          <a:p>
            <a:fld id="{78B5CFF2-307F-4C65-9686-43036DDF8C42}" type="datetimeFigureOut">
              <a:rPr lang="th-TH" smtClean="0"/>
              <a:t>06/04/58</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104808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วันที่ 2"/>
          <p:cNvSpPr>
            <a:spLocks noGrp="1"/>
          </p:cNvSpPr>
          <p:nvPr>
            <p:ph type="dt" sz="half" idx="10"/>
          </p:nvPr>
        </p:nvSpPr>
        <p:spPr/>
        <p:txBody>
          <a:bodyPr/>
          <a:lstStyle/>
          <a:p>
            <a:fld id="{78B5CFF2-307F-4C65-9686-43036DDF8C42}" type="datetimeFigureOut">
              <a:rPr lang="th-TH" smtClean="0"/>
              <a:t>06/04/58</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1166598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78B5CFF2-307F-4C65-9686-43036DDF8C42}" type="datetimeFigureOut">
              <a:rPr lang="th-TH" smtClean="0"/>
              <a:t>06/04/58</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315407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78B5CFF2-307F-4C65-9686-43036DDF8C42}" type="datetimeFigureOut">
              <a:rPr lang="th-TH" smtClean="0"/>
              <a:t>06/04/58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3468734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แทน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78B5CFF2-307F-4C65-9686-43036DDF8C42}" type="datetimeFigureOut">
              <a:rPr lang="th-TH" smtClean="0"/>
              <a:t>06/04/58</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34B87DA0-31FA-431F-8036-C04E1809B72E}" type="slidenum">
              <a:rPr lang="th-TH" smtClean="0"/>
              <a:t>‹#›</a:t>
            </a:fld>
            <a:endParaRPr lang="th-TH"/>
          </a:p>
        </p:txBody>
      </p:sp>
    </p:spTree>
    <p:extLst>
      <p:ext uri="{BB962C8B-B14F-4D97-AF65-F5344CB8AC3E}">
        <p14:creationId xmlns:p14="http://schemas.microsoft.com/office/powerpoint/2010/main" val="665301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5CFF2-307F-4C65-9686-43036DDF8C42}" type="datetimeFigureOut">
              <a:rPr lang="th-TH" smtClean="0"/>
              <a:t>06/04/58</a:t>
            </a:fld>
            <a:endParaRPr lang="th-TH"/>
          </a:p>
        </p:txBody>
      </p:sp>
      <p:sp>
        <p:nvSpPr>
          <p:cNvPr id="5" name="ตัวแทน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87DA0-31FA-431F-8036-C04E1809B72E}" type="slidenum">
              <a:rPr lang="th-TH" smtClean="0"/>
              <a:t>‹#›</a:t>
            </a:fld>
            <a:endParaRPr lang="th-TH"/>
          </a:p>
        </p:txBody>
      </p:sp>
    </p:spTree>
    <p:extLst>
      <p:ext uri="{BB962C8B-B14F-4D97-AF65-F5344CB8AC3E}">
        <p14:creationId xmlns:p14="http://schemas.microsoft.com/office/powerpoint/2010/main" val="420437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4.pn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oleObject" Target="../embeddings/oleObject1.bin"/><Relationship Id="rId9" Type="http://schemas.openxmlformats.org/officeDocument/2006/relationships/image" Target="../media/image23.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30.png"/><Relationship Id="rId4" Type="http://schemas.microsoft.com/office/2007/relationships/hdphoto" Target="../media/hdphoto5.wdp"/><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58.jpe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7.jpeg"/><Relationship Id="rId5" Type="http://schemas.microsoft.com/office/2007/relationships/hdphoto" Target="../media/hdphoto1.wdp"/><Relationship Id="rId10" Type="http://schemas.openxmlformats.org/officeDocument/2006/relationships/image" Target="../media/image56.jpeg"/><Relationship Id="rId4" Type="http://schemas.openxmlformats.org/officeDocument/2006/relationships/image" Target="../media/image4.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emf"/><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017003"/>
            <a:ext cx="9144000" cy="1077218"/>
          </a:xfrm>
          <a:prstGeom prst="rect">
            <a:avLst/>
          </a:prstGeom>
          <a:noFill/>
          <a:ln>
            <a:noFill/>
          </a:ln>
          <a:effectLst/>
        </p:spPr>
        <p:txBody>
          <a:bodyPr wrap="square" rtlCol="0">
            <a:spAutoFit/>
          </a:bodyPr>
          <a:lstStyle/>
          <a:p>
            <a:pPr algn="ctr"/>
            <a:r>
              <a:rPr lang="en-GB" sz="3200" b="1" dirty="0" smtClean="0">
                <a:solidFill>
                  <a:srgbClr val="002060"/>
                </a:solidFill>
              </a:rPr>
              <a:t>An </a:t>
            </a:r>
            <a:r>
              <a:rPr lang="en-GB" sz="3200" b="1" dirty="0">
                <a:solidFill>
                  <a:srgbClr val="002060"/>
                </a:solidFill>
              </a:rPr>
              <a:t>evaluation of flyover-improved intersections: </a:t>
            </a:r>
            <a:endParaRPr lang="en-US" sz="3200" b="1" dirty="0">
              <a:solidFill>
                <a:srgbClr val="002060"/>
              </a:solidFill>
            </a:endParaRPr>
          </a:p>
          <a:p>
            <a:pPr algn="ctr"/>
            <a:r>
              <a:rPr lang="en-GB" sz="3200" b="1" dirty="0">
                <a:solidFill>
                  <a:srgbClr val="002060"/>
                </a:solidFill>
              </a:rPr>
              <a:t>A case study of airport </a:t>
            </a:r>
            <a:r>
              <a:rPr lang="en-GB" sz="3200" b="1" dirty="0" smtClean="0">
                <a:solidFill>
                  <a:srgbClr val="002060"/>
                </a:solidFill>
              </a:rPr>
              <a:t>intersection</a:t>
            </a:r>
            <a:endParaRPr lang="en-US" sz="3200" b="1" dirty="0">
              <a:solidFill>
                <a:srgbClr val="002060"/>
              </a:solidFill>
            </a:endParaRPr>
          </a:p>
        </p:txBody>
      </p:sp>
      <p:sp>
        <p:nvSpPr>
          <p:cNvPr id="10" name="Rectangle 9"/>
          <p:cNvSpPr/>
          <p:nvPr/>
        </p:nvSpPr>
        <p:spPr>
          <a:xfrm>
            <a:off x="0" y="3817203"/>
            <a:ext cx="9144000" cy="784830"/>
          </a:xfrm>
          <a:prstGeom prst="rect">
            <a:avLst/>
          </a:prstGeom>
        </p:spPr>
        <p:txBody>
          <a:bodyPr wrap="square">
            <a:spAutoFit/>
          </a:bodyPr>
          <a:lstStyle/>
          <a:p>
            <a:pPr algn="ctr">
              <a:lnSpc>
                <a:spcPct val="150000"/>
              </a:lnSpc>
            </a:pPr>
            <a:r>
              <a:rPr lang="en-US" sz="1400" i="1" dirty="0" smtClean="0">
                <a:latin typeface="Arial" pitchFamily="34" charset="0"/>
                <a:cs typeface="Arial" pitchFamily="34" charset="0"/>
              </a:rPr>
              <a:t>Presented by:</a:t>
            </a:r>
            <a:endParaRPr lang="en-US" sz="1400" i="1" dirty="0">
              <a:latin typeface="Arial" pitchFamily="34" charset="0"/>
              <a:cs typeface="Arial" pitchFamily="34" charset="0"/>
            </a:endParaRPr>
          </a:p>
          <a:p>
            <a:pPr marL="0" lvl="1" algn="ctr">
              <a:lnSpc>
                <a:spcPct val="150000"/>
              </a:lnSpc>
            </a:pPr>
            <a:r>
              <a:rPr lang="en-US" sz="1600" dirty="0" smtClean="0">
                <a:latin typeface="Arial" pitchFamily="34" charset="0"/>
                <a:cs typeface="Arial" pitchFamily="34" charset="0"/>
              </a:rPr>
              <a:t>Narabodee Salatoom</a:t>
            </a:r>
            <a:endParaRPr lang="en-US" sz="1400" dirty="0" smtClean="0">
              <a:latin typeface="Arial" pitchFamily="34" charset="0"/>
              <a:cs typeface="Arial" pitchFamily="34" charset="0"/>
            </a:endParaRPr>
          </a:p>
        </p:txBody>
      </p:sp>
      <p:sp>
        <p:nvSpPr>
          <p:cNvPr id="7" name="Slide Number Placeholder 6"/>
          <p:cNvSpPr>
            <a:spLocks noGrp="1"/>
          </p:cNvSpPr>
          <p:nvPr>
            <p:ph type="sldNum" sz="quarter" idx="12"/>
          </p:nvPr>
        </p:nvSpPr>
        <p:spPr>
          <a:xfrm>
            <a:off x="7826648" y="6560229"/>
            <a:ext cx="1198290" cy="327025"/>
          </a:xfrm>
        </p:spPr>
        <p:txBody>
          <a:bodyPr/>
          <a:lstStyle/>
          <a:p>
            <a:fld id="{F2DC7290-26BF-4AB0-A72E-BEDCDE7CC149}" type="slidenum">
              <a:rPr lang="th-TH" sz="1800" b="1" smtClean="0">
                <a:solidFill>
                  <a:srgbClr val="FFCCCC"/>
                </a:solidFill>
                <a:latin typeface="Arial" pitchFamily="34" charset="0"/>
              </a:rPr>
              <a:t>1</a:t>
            </a:fld>
            <a:endParaRPr lang="th-TH" sz="1800" b="1" dirty="0">
              <a:solidFill>
                <a:srgbClr val="FFCCCC"/>
              </a:solidFill>
              <a:latin typeface="Arial" pitchFamily="34" charset="0"/>
            </a:endParaRPr>
          </a:p>
        </p:txBody>
      </p:sp>
      <p:sp>
        <p:nvSpPr>
          <p:cNvPr id="12" name="Rectangle 11"/>
          <p:cNvSpPr/>
          <p:nvPr/>
        </p:nvSpPr>
        <p:spPr>
          <a:xfrm>
            <a:off x="0" y="4897323"/>
            <a:ext cx="9144000" cy="946413"/>
          </a:xfrm>
          <a:prstGeom prst="rect">
            <a:avLst/>
          </a:prstGeom>
          <a:noFill/>
          <a:ln>
            <a:noFill/>
          </a:ln>
        </p:spPr>
        <p:txBody>
          <a:bodyPr wrap="square">
            <a:spAutoFit/>
          </a:bodyPr>
          <a:lstStyle/>
          <a:p>
            <a:pPr algn="ctr">
              <a:lnSpc>
                <a:spcPct val="150000"/>
              </a:lnSpc>
            </a:pPr>
            <a:r>
              <a:rPr lang="en-US" sz="1400" b="1" i="1" dirty="0" smtClean="0">
                <a:latin typeface="Arial" pitchFamily="34" charset="0"/>
                <a:cs typeface="Arial" pitchFamily="34" charset="0"/>
              </a:rPr>
              <a:t>Advisor.</a:t>
            </a:r>
            <a:endParaRPr lang="en-US" sz="1400" b="1" i="1" dirty="0">
              <a:latin typeface="Arial" pitchFamily="34" charset="0"/>
              <a:cs typeface="Arial" pitchFamily="34" charset="0"/>
            </a:endParaRPr>
          </a:p>
          <a:p>
            <a:pPr marL="0" lvl="1" algn="ctr">
              <a:lnSpc>
                <a:spcPct val="150000"/>
              </a:lnSpc>
            </a:pPr>
            <a:r>
              <a:rPr lang="en-US" sz="1600" dirty="0">
                <a:latin typeface="Arial" pitchFamily="34" charset="0"/>
                <a:cs typeface="Arial" pitchFamily="34" charset="0"/>
              </a:rPr>
              <a:t>Prof. Dr</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Ing</a:t>
            </a:r>
            <a:r>
              <a:rPr lang="en-US" sz="1600" dirty="0" smtClean="0">
                <a:latin typeface="Arial" pitchFamily="34" charset="0"/>
                <a:cs typeface="Arial" pitchFamily="34" charset="0"/>
              </a:rPr>
              <a:t>. </a:t>
            </a:r>
            <a:r>
              <a:rPr lang="en-US" sz="1600" dirty="0">
                <a:latin typeface="Arial" pitchFamily="34" charset="0"/>
                <a:cs typeface="Arial" pitchFamily="34" charset="0"/>
              </a:rPr>
              <a:t>Pichai Taneerananon (</a:t>
            </a:r>
            <a:r>
              <a:rPr lang="en-US" sz="1600" dirty="0" smtClean="0">
                <a:latin typeface="Arial" pitchFamily="34" charset="0"/>
                <a:cs typeface="Arial" pitchFamily="34" charset="0"/>
              </a:rPr>
              <a:t>PSU, Thailand</a:t>
            </a:r>
            <a:r>
              <a:rPr lang="en-US" sz="1600" dirty="0">
                <a:latin typeface="Arial" pitchFamily="34" charset="0"/>
                <a:cs typeface="Arial" pitchFamily="34" charset="0"/>
              </a:rPr>
              <a:t>)</a:t>
            </a:r>
          </a:p>
          <a:p>
            <a:pPr algn="ctr">
              <a:lnSpc>
                <a:spcPct val="150000"/>
              </a:lnSpc>
            </a:pPr>
            <a:endParaRPr lang="en-US" sz="700" i="1" dirty="0" smtClean="0">
              <a:latin typeface="Arial" pitchFamily="34" charset="0"/>
              <a:cs typeface="Arial" pitchFamily="34" charset="0"/>
            </a:endParaRPr>
          </a:p>
        </p:txBody>
      </p:sp>
      <p:sp>
        <p:nvSpPr>
          <p:cNvPr id="13" name="Rectangle 13"/>
          <p:cNvSpPr>
            <a:spLocks noChangeArrowheads="1"/>
          </p:cNvSpPr>
          <p:nvPr/>
        </p:nvSpPr>
        <p:spPr bwMode="auto">
          <a:xfrm>
            <a:off x="0" y="1256853"/>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smtClean="0"/>
              <a:t>Presentation on</a:t>
            </a:r>
            <a:endParaRPr lang="en-US" sz="2000" b="1" dirty="0"/>
          </a:p>
        </p:txBody>
      </p:sp>
      <p:sp>
        <p:nvSpPr>
          <p:cNvPr id="3" name="Rectangle 2"/>
          <p:cNvSpPr/>
          <p:nvPr/>
        </p:nvSpPr>
        <p:spPr>
          <a:xfrm>
            <a:off x="4945056" y="6548350"/>
            <a:ext cx="3865674" cy="584775"/>
          </a:xfrm>
          <a:prstGeom prst="rect">
            <a:avLst/>
          </a:prstGeom>
        </p:spPr>
        <p:txBody>
          <a:bodyPr wrap="none">
            <a:spAutoFit/>
          </a:bodyPr>
          <a:lstStyle/>
          <a:p>
            <a:r>
              <a:rPr lang="en-US" sz="1600" b="1" i="1" dirty="0" smtClean="0">
                <a:solidFill>
                  <a:srgbClr val="FFFF00"/>
                </a:solidFill>
                <a:effectLst>
                  <a:outerShdw blurRad="38100" dist="38100" dir="2700000" algn="tl">
                    <a:srgbClr val="000000">
                      <a:alpha val="43137"/>
                    </a:srgbClr>
                  </a:outerShdw>
                </a:effectLst>
                <a:cs typeface="Cordia New" pitchFamily="34" charset="-34"/>
              </a:rPr>
              <a:t>Thursday 2</a:t>
            </a:r>
            <a:r>
              <a:rPr lang="en-US" sz="1600" b="1" i="1" baseline="30000" dirty="0" smtClean="0">
                <a:solidFill>
                  <a:srgbClr val="FFFF00"/>
                </a:solidFill>
                <a:effectLst>
                  <a:outerShdw blurRad="38100" dist="38100" dir="2700000" algn="tl">
                    <a:srgbClr val="000000">
                      <a:alpha val="43137"/>
                    </a:srgbClr>
                  </a:outerShdw>
                </a:effectLst>
                <a:cs typeface="Cordia New" pitchFamily="34" charset="-34"/>
              </a:rPr>
              <a:t>nd</a:t>
            </a:r>
            <a:r>
              <a:rPr lang="en-US" sz="1600" b="1" i="1" dirty="0" smtClean="0">
                <a:solidFill>
                  <a:srgbClr val="FFFF00"/>
                </a:solidFill>
                <a:effectLst>
                  <a:outerShdw blurRad="38100" dist="38100" dir="2700000" algn="tl">
                    <a:srgbClr val="000000">
                      <a:alpha val="43137"/>
                    </a:srgbClr>
                  </a:outerShdw>
                </a:effectLst>
                <a:cs typeface="Cordia New" pitchFamily="34" charset="-34"/>
              </a:rPr>
              <a:t> April 2015, Bangkok, Thailand</a:t>
            </a:r>
            <a:endParaRPr lang="en-US" sz="1600" b="1" i="1" dirty="0">
              <a:solidFill>
                <a:srgbClr val="FFFF00"/>
              </a:solidFill>
              <a:effectLst>
                <a:outerShdw blurRad="38100" dist="38100" dir="2700000" algn="tl">
                  <a:srgbClr val="000000">
                    <a:alpha val="43137"/>
                  </a:srgbClr>
                </a:outerShdw>
              </a:effectLst>
              <a:cs typeface="Cordia New" pitchFamily="34" charset="-34"/>
            </a:endParaRPr>
          </a:p>
          <a:p>
            <a:endParaRPr lang="th-TH" sz="1600" dirty="0">
              <a:solidFill>
                <a:srgbClr val="FFFF00"/>
              </a:solidFill>
            </a:endParaRPr>
          </a:p>
        </p:txBody>
      </p:sp>
      <p:sp>
        <p:nvSpPr>
          <p:cNvPr id="4" name="Rectangle 3"/>
          <p:cNvSpPr/>
          <p:nvPr/>
        </p:nvSpPr>
        <p:spPr>
          <a:xfrm>
            <a:off x="-648072" y="605241"/>
            <a:ext cx="7668344" cy="375487"/>
          </a:xfrm>
          <a:prstGeom prst="rect">
            <a:avLst/>
          </a:prstGeom>
        </p:spPr>
        <p:txBody>
          <a:bodyPr wrap="square">
            <a:spAutoFit/>
          </a:bodyPr>
          <a:lstStyle/>
          <a:p>
            <a:pPr algn="ctr">
              <a:lnSpc>
                <a:spcPct val="115000"/>
              </a:lnSpc>
              <a:spcAft>
                <a:spcPts val="1000"/>
              </a:spcAft>
            </a:pPr>
            <a:r>
              <a:rPr lang="en-US" sz="1600" dirty="0">
                <a:solidFill>
                  <a:srgbClr val="FF0000"/>
                </a:solidFill>
                <a:latin typeface="Arial" pitchFamily="34" charset="0"/>
                <a:cs typeface="Arial" pitchFamily="34" charset="0"/>
              </a:rPr>
              <a:t>Journal of Society for Transportation and Traffic Studies (JSTS. 2015)</a:t>
            </a:r>
          </a:p>
        </p:txBody>
      </p:sp>
    </p:spTree>
    <p:extLst>
      <p:ext uri="{BB962C8B-B14F-4D97-AF65-F5344CB8AC3E}">
        <p14:creationId xmlns:p14="http://schemas.microsoft.com/office/powerpoint/2010/main" val="122115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แผนภูมิ 28"/>
          <p:cNvGraphicFramePr/>
          <p:nvPr>
            <p:extLst>
              <p:ext uri="{D42A27DB-BD31-4B8C-83A1-F6EECF244321}">
                <p14:modId xmlns:p14="http://schemas.microsoft.com/office/powerpoint/2010/main" val="1945826605"/>
              </p:ext>
            </p:extLst>
          </p:nvPr>
        </p:nvGraphicFramePr>
        <p:xfrm>
          <a:off x="3416820" y="653890"/>
          <a:ext cx="5772150" cy="23964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แผนภูมิ 31"/>
          <p:cNvGraphicFramePr/>
          <p:nvPr>
            <p:extLst>
              <p:ext uri="{D42A27DB-BD31-4B8C-83A1-F6EECF244321}">
                <p14:modId xmlns:p14="http://schemas.microsoft.com/office/powerpoint/2010/main" val="914630862"/>
              </p:ext>
            </p:extLst>
          </p:nvPr>
        </p:nvGraphicFramePr>
        <p:xfrm>
          <a:off x="3363338" y="3011231"/>
          <a:ext cx="5904656" cy="235267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332354" y="1801847"/>
            <a:ext cx="3384376" cy="3139321"/>
          </a:xfrm>
          <a:prstGeom prst="rect">
            <a:avLst/>
          </a:prstGeom>
        </p:spPr>
        <p:txBody>
          <a:bodyPr wrap="square">
            <a:spAutoFit/>
          </a:bodyPr>
          <a:lstStyle/>
          <a:p>
            <a:pPr marL="285750" indent="-285750">
              <a:buFont typeface="Wingdings" panose="05000000000000000000" pitchFamily="2" charset="2"/>
              <a:buChar char="Ø"/>
            </a:pPr>
            <a:r>
              <a:rPr lang="en-US" sz="1800" dirty="0"/>
              <a:t>T</a:t>
            </a:r>
            <a:r>
              <a:rPr lang="en-US" sz="1800" dirty="0" smtClean="0"/>
              <a:t>he </a:t>
            </a:r>
            <a:r>
              <a:rPr lang="en-US" sz="1800" dirty="0"/>
              <a:t>delay of </a:t>
            </a:r>
            <a:r>
              <a:rPr lang="en-US" sz="1800" dirty="0">
                <a:solidFill>
                  <a:srgbClr val="0000FF"/>
                </a:solidFill>
              </a:rPr>
              <a:t>at-grade</a:t>
            </a:r>
            <a:r>
              <a:rPr lang="en-US" sz="1800" dirty="0"/>
              <a:t> intersection is </a:t>
            </a:r>
            <a:r>
              <a:rPr lang="en-US" sz="1800" dirty="0">
                <a:solidFill>
                  <a:srgbClr val="0000FF"/>
                </a:solidFill>
              </a:rPr>
              <a:t>535.27 minutes</a:t>
            </a:r>
            <a:r>
              <a:rPr lang="en-US" sz="1800" dirty="0"/>
              <a:t> (32,116 seconds</a:t>
            </a:r>
            <a:r>
              <a:rPr lang="en-US" sz="1800" dirty="0" smtClean="0"/>
              <a:t>)</a:t>
            </a:r>
          </a:p>
          <a:p>
            <a:r>
              <a:rPr lang="en-US" sz="1800" dirty="0" smtClean="0"/>
              <a:t> </a:t>
            </a:r>
          </a:p>
          <a:p>
            <a:pPr marL="285750" indent="-285750">
              <a:buFont typeface="Wingdings" panose="05000000000000000000" pitchFamily="2" charset="2"/>
              <a:buChar char="Ø"/>
            </a:pPr>
            <a:r>
              <a:rPr lang="en-US" sz="1800" dirty="0" smtClean="0"/>
              <a:t>The </a:t>
            </a:r>
            <a:r>
              <a:rPr lang="en-US" sz="1800" dirty="0"/>
              <a:t>delay of </a:t>
            </a:r>
            <a:r>
              <a:rPr lang="en-US" sz="1800" dirty="0" smtClean="0">
                <a:solidFill>
                  <a:srgbClr val="00B050"/>
                </a:solidFill>
              </a:rPr>
              <a:t>flyover</a:t>
            </a:r>
            <a:r>
              <a:rPr lang="en-US" sz="1800" dirty="0" smtClean="0"/>
              <a:t> </a:t>
            </a:r>
            <a:r>
              <a:rPr lang="en-US" sz="1800" dirty="0"/>
              <a:t>intersection is </a:t>
            </a:r>
            <a:r>
              <a:rPr lang="en-US" sz="1800" dirty="0">
                <a:solidFill>
                  <a:srgbClr val="00B050"/>
                </a:solidFill>
              </a:rPr>
              <a:t>347.42 minutes </a:t>
            </a:r>
            <a:endParaRPr lang="en-US" sz="1800" dirty="0" smtClean="0">
              <a:solidFill>
                <a:srgbClr val="00B050"/>
              </a:solidFill>
            </a:endParaRPr>
          </a:p>
          <a:p>
            <a:pPr algn="thaiDist"/>
            <a:r>
              <a:rPr lang="en-US" sz="1800" dirty="0"/>
              <a:t> </a:t>
            </a:r>
            <a:r>
              <a:rPr lang="en-US" sz="1800" dirty="0" smtClean="0"/>
              <a:t>    (</a:t>
            </a:r>
            <a:r>
              <a:rPr lang="en-US" sz="1800" dirty="0"/>
              <a:t>20,845 seconds). </a:t>
            </a:r>
            <a:endParaRPr lang="en-US" sz="1800" dirty="0" smtClean="0"/>
          </a:p>
          <a:p>
            <a:pPr algn="thaiDist"/>
            <a:endParaRPr lang="en-US" sz="1800" dirty="0" smtClean="0"/>
          </a:p>
          <a:p>
            <a:pPr marL="285750" indent="-285750">
              <a:buFont typeface="Wingdings" panose="05000000000000000000" pitchFamily="2" charset="2"/>
              <a:buChar char="Ø"/>
            </a:pPr>
            <a:r>
              <a:rPr lang="en-US" sz="1800" dirty="0" smtClean="0"/>
              <a:t>The </a:t>
            </a:r>
            <a:r>
              <a:rPr lang="en-US" sz="1800" dirty="0"/>
              <a:t>average time delay is reduced to 184.85 minutes (34.5%).</a:t>
            </a:r>
            <a:r>
              <a:rPr lang="th-TH" sz="1800" dirty="0"/>
              <a:t> </a:t>
            </a:r>
            <a:endParaRPr lang="en-US" sz="1800" dirty="0"/>
          </a:p>
        </p:txBody>
      </p:sp>
      <p:sp>
        <p:nvSpPr>
          <p:cNvPr id="5" name="Rectangle 4"/>
          <p:cNvSpPr/>
          <p:nvPr/>
        </p:nvSpPr>
        <p:spPr>
          <a:xfrm>
            <a:off x="63260" y="1259468"/>
            <a:ext cx="7056784" cy="369332"/>
          </a:xfrm>
          <a:prstGeom prst="rect">
            <a:avLst/>
          </a:prstGeom>
        </p:spPr>
        <p:txBody>
          <a:bodyPr wrap="square">
            <a:spAutoFit/>
          </a:bodyPr>
          <a:lstStyle/>
          <a:p>
            <a:pPr marL="354013" indent="-290513" fontAlgn="base">
              <a:buSzPct val="72000"/>
              <a:buFont typeface="Wingdings" pitchFamily="2" charset="2"/>
              <a:buChar char="v"/>
              <a:defRPr/>
            </a:pPr>
            <a:r>
              <a:rPr lang="en-US" sz="1800" dirty="0" smtClean="0"/>
              <a:t>Before and After of the </a:t>
            </a:r>
            <a:r>
              <a:rPr lang="en-US" sz="1800" dirty="0" smtClean="0">
                <a:solidFill>
                  <a:srgbClr val="FF0000"/>
                </a:solidFill>
              </a:rPr>
              <a:t>DELAY</a:t>
            </a:r>
            <a:r>
              <a:rPr lang="en-US" sz="1800" dirty="0" smtClean="0"/>
              <a:t> data  </a:t>
            </a:r>
            <a:endParaRPr lang="en-US" sz="1800" dirty="0"/>
          </a:p>
        </p:txBody>
      </p:sp>
      <p:sp>
        <p:nvSpPr>
          <p:cNvPr id="6"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10</a:t>
            </a:fld>
            <a:endParaRPr lang="th-TH" sz="2000" b="1" dirty="0">
              <a:solidFill>
                <a:srgbClr val="FFFF00"/>
              </a:solidFill>
              <a:latin typeface="Arial" pitchFamily="34" charset="0"/>
            </a:endParaRPr>
          </a:p>
        </p:txBody>
      </p:sp>
      <p:sp>
        <p:nvSpPr>
          <p:cNvPr id="7" name="Rectangle 6"/>
          <p:cNvSpPr/>
          <p:nvPr/>
        </p:nvSpPr>
        <p:spPr>
          <a:xfrm>
            <a:off x="59960" y="5097232"/>
            <a:ext cx="9144000" cy="1092607"/>
          </a:xfrm>
          <a:prstGeom prst="rect">
            <a:avLst/>
          </a:prstGeom>
        </p:spPr>
        <p:txBody>
          <a:bodyPr wrap="square">
            <a:spAutoFit/>
          </a:bodyPr>
          <a:lstStyle/>
          <a:p>
            <a:pPr marL="285750" indent="-285750">
              <a:spcAft>
                <a:spcPts val="0"/>
              </a:spcAft>
              <a:buFont typeface="Wingdings" panose="05000000000000000000" pitchFamily="2" charset="2"/>
              <a:buChar char="v"/>
              <a:tabLst>
                <a:tab pos="540385" algn="l"/>
              </a:tabLst>
            </a:pPr>
            <a:r>
              <a:rPr lang="en-GB" sz="1800" dirty="0"/>
              <a:t>Queue length (</a:t>
            </a:r>
            <a:r>
              <a:rPr lang="en-GB" sz="1800" dirty="0">
                <a:solidFill>
                  <a:srgbClr val="FF0000"/>
                </a:solidFill>
              </a:rPr>
              <a:t>QL</a:t>
            </a:r>
            <a:r>
              <a:rPr lang="en-GB" sz="1800" dirty="0"/>
              <a:t>): </a:t>
            </a:r>
            <a:endParaRPr lang="en-GB" sz="1800" dirty="0" smtClean="0"/>
          </a:p>
          <a:p>
            <a:pPr>
              <a:spcAft>
                <a:spcPts val="0"/>
              </a:spcAft>
              <a:tabLst>
                <a:tab pos="540385" algn="l"/>
              </a:tabLst>
            </a:pPr>
            <a:endParaRPr lang="en-GB" sz="1000" dirty="0"/>
          </a:p>
          <a:p>
            <a:pPr marL="539750" lvl="1" indent="-269875">
              <a:buFont typeface="Wingdings" panose="05000000000000000000" pitchFamily="2" charset="2"/>
              <a:buChar char="Ø"/>
              <a:tabLst>
                <a:tab pos="540385" algn="l"/>
              </a:tabLst>
            </a:pPr>
            <a:r>
              <a:rPr lang="en-US" sz="1800" dirty="0" smtClean="0"/>
              <a:t>The </a:t>
            </a:r>
            <a:r>
              <a:rPr lang="en-US" sz="1800" dirty="0"/>
              <a:t>stopped vehicle ratio at this intersection of </a:t>
            </a:r>
            <a:r>
              <a:rPr lang="en-US" sz="1800" dirty="0">
                <a:solidFill>
                  <a:srgbClr val="0000FF"/>
                </a:solidFill>
              </a:rPr>
              <a:t>at-grade situation is 1.55 : 1 vehicle </a:t>
            </a:r>
            <a:r>
              <a:rPr lang="en-US" sz="1800" dirty="0" smtClean="0"/>
              <a:t>and </a:t>
            </a:r>
            <a:r>
              <a:rPr lang="en-US" sz="1800" dirty="0">
                <a:solidFill>
                  <a:srgbClr val="00B050"/>
                </a:solidFill>
              </a:rPr>
              <a:t>flyover situation is 3.16 : 1 vehicle</a:t>
            </a:r>
            <a:r>
              <a:rPr lang="en-US" sz="1800" dirty="0"/>
              <a:t>.</a:t>
            </a:r>
          </a:p>
        </p:txBody>
      </p:sp>
      <p:sp>
        <p:nvSpPr>
          <p:cNvPr id="8" name="Rectangle 7"/>
          <p:cNvSpPr/>
          <p:nvPr/>
        </p:nvSpPr>
        <p:spPr>
          <a:xfrm>
            <a:off x="179512" y="3789040"/>
            <a:ext cx="325560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056" y="633462"/>
            <a:ext cx="1968231" cy="430887"/>
          </a:xfrm>
          <a:prstGeom prst="rect">
            <a:avLst/>
          </a:prstGeom>
        </p:spPr>
        <p:txBody>
          <a:bodyPr wrap="none">
            <a:spAutoFit/>
          </a:bodyPr>
          <a:lstStyle/>
          <a:p>
            <a:pPr fontAlgn="base" hangingPunct="0">
              <a:spcAft>
                <a:spcPts val="600"/>
              </a:spcAft>
            </a:pPr>
            <a:r>
              <a:rPr lang="en-US" sz="2200" b="1" dirty="0">
                <a:solidFill>
                  <a:srgbClr val="FF0000"/>
                </a:solidFill>
              </a:rPr>
              <a:t>Data Collection</a:t>
            </a:r>
          </a:p>
        </p:txBody>
      </p:sp>
    </p:spTree>
    <p:extLst>
      <p:ext uri="{BB962C8B-B14F-4D97-AF65-F5344CB8AC3E}">
        <p14:creationId xmlns:p14="http://schemas.microsoft.com/office/powerpoint/2010/main" val="1188321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Data Collection</a:t>
            </a:r>
          </a:p>
          <a:p>
            <a:pPr marL="174625" indent="-174625" fontAlgn="base" hangingPunct="0">
              <a:lnSpc>
                <a:spcPct val="95000"/>
              </a:lnSpc>
              <a:buFont typeface="Wingdings" pitchFamily="2" charset="2"/>
              <a:buChar char="v"/>
            </a:pPr>
            <a:r>
              <a:rPr lang="en-US" sz="1200" b="1" dirty="0" smtClean="0">
                <a:solidFill>
                  <a:srgbClr val="FFCCCC"/>
                </a:solidFill>
              </a:rPr>
              <a:t>Project Evaluation</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Cost-Benefit Analysis (CBA)</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
        <p:nvSpPr>
          <p:cNvPr id="2" name="Rectangle 1"/>
          <p:cNvSpPr/>
          <p:nvPr/>
        </p:nvSpPr>
        <p:spPr>
          <a:xfrm>
            <a:off x="63962" y="663668"/>
            <a:ext cx="3343416" cy="430887"/>
          </a:xfrm>
          <a:prstGeom prst="rect">
            <a:avLst/>
          </a:prstGeom>
        </p:spPr>
        <p:txBody>
          <a:bodyPr wrap="square">
            <a:spAutoFit/>
          </a:bodyPr>
          <a:lstStyle/>
          <a:p>
            <a:pPr fontAlgn="base" hangingPunct="0">
              <a:spcAft>
                <a:spcPts val="600"/>
              </a:spcAft>
            </a:pPr>
            <a:r>
              <a:rPr lang="en-US" sz="2200" b="1" dirty="0">
                <a:solidFill>
                  <a:srgbClr val="FF0000"/>
                </a:solidFill>
              </a:rPr>
              <a:t>Project Evaluation</a:t>
            </a:r>
          </a:p>
        </p:txBody>
      </p:sp>
      <p:sp>
        <p:nvSpPr>
          <p:cNvPr id="3" name="Rectangle 2"/>
          <p:cNvSpPr/>
          <p:nvPr/>
        </p:nvSpPr>
        <p:spPr>
          <a:xfrm>
            <a:off x="107504" y="1333217"/>
            <a:ext cx="8856984" cy="1015663"/>
          </a:xfrm>
          <a:prstGeom prst="rect">
            <a:avLst/>
          </a:prstGeom>
        </p:spPr>
        <p:txBody>
          <a:bodyPr wrap="square">
            <a:spAutoFit/>
          </a:bodyPr>
          <a:lstStyle/>
          <a:p>
            <a:r>
              <a:rPr lang="en-GB" sz="2000" dirty="0">
                <a:latin typeface="Calibri" panose="020F0502020204030204" pitchFamily="34" charset="0"/>
                <a:ea typeface="Calibri" panose="020F0502020204030204" pitchFamily="34" charset="0"/>
                <a:cs typeface="Angsana New" panose="02020603050405020304" pitchFamily="18" charset="-34"/>
              </a:rPr>
              <a:t>The project evaluation compares the case with and without the flyover project in order to assess the benefits arising from the project. </a:t>
            </a:r>
            <a:r>
              <a:rPr lang="en-GB" sz="2000" dirty="0">
                <a:solidFill>
                  <a:srgbClr val="0000FF"/>
                </a:solidFill>
                <a:latin typeface="Calibri" panose="020F0502020204030204" pitchFamily="34" charset="0"/>
                <a:ea typeface="Calibri" panose="020F0502020204030204" pitchFamily="34" charset="0"/>
                <a:cs typeface="Angsana New" panose="02020603050405020304" pitchFamily="18" charset="-34"/>
              </a:rPr>
              <a:t>The benefits include savings in the value of time (VOT), </a:t>
            </a:r>
            <a:r>
              <a:rPr lang="en-GB" sz="2000" dirty="0">
                <a:solidFill>
                  <a:schemeClr val="accent2">
                    <a:lumMod val="75000"/>
                  </a:schemeClr>
                </a:solidFill>
                <a:latin typeface="Calibri" panose="020F0502020204030204" pitchFamily="34" charset="0"/>
                <a:ea typeface="Calibri" panose="020F0502020204030204" pitchFamily="34" charset="0"/>
                <a:cs typeface="Angsana New" panose="02020603050405020304" pitchFamily="18" charset="-34"/>
              </a:rPr>
              <a:t>vehicle operating cost (VOC) </a:t>
            </a:r>
            <a:r>
              <a:rPr lang="en-GB" sz="2000" dirty="0">
                <a:solidFill>
                  <a:srgbClr val="0000FF"/>
                </a:solidFill>
                <a:latin typeface="Calibri" panose="020F0502020204030204" pitchFamily="34" charset="0"/>
                <a:ea typeface="Calibri" panose="020F0502020204030204" pitchFamily="34" charset="0"/>
                <a:cs typeface="Angsana New" panose="02020603050405020304" pitchFamily="18" charset="-34"/>
              </a:rPr>
              <a:t>and </a:t>
            </a:r>
            <a:r>
              <a:rPr lang="en-GB" sz="2000" dirty="0">
                <a:solidFill>
                  <a:schemeClr val="accent6">
                    <a:lumMod val="75000"/>
                  </a:schemeClr>
                </a:solidFill>
                <a:latin typeface="Calibri" panose="020F0502020204030204" pitchFamily="34" charset="0"/>
                <a:ea typeface="Calibri" panose="020F0502020204030204" pitchFamily="34" charset="0"/>
                <a:cs typeface="Angsana New" panose="02020603050405020304" pitchFamily="18" charset="-34"/>
              </a:rPr>
              <a:t>saving in cost of </a:t>
            </a:r>
            <a:r>
              <a:rPr lang="en-GB" sz="2000" dirty="0" smtClean="0">
                <a:solidFill>
                  <a:schemeClr val="accent6">
                    <a:lumMod val="75000"/>
                  </a:schemeClr>
                </a:solidFill>
                <a:latin typeface="Calibri" panose="020F0502020204030204" pitchFamily="34" charset="0"/>
                <a:ea typeface="Calibri" panose="020F0502020204030204" pitchFamily="34" charset="0"/>
                <a:cs typeface="Angsana New" panose="02020603050405020304" pitchFamily="18" charset="-34"/>
              </a:rPr>
              <a:t>accidents</a:t>
            </a:r>
            <a:r>
              <a:rPr lang="en-GB" sz="2000" dirty="0" smtClean="0">
                <a:solidFill>
                  <a:srgbClr val="0000FF"/>
                </a:solidFill>
                <a:latin typeface="Calibri" panose="020F0502020204030204" pitchFamily="34" charset="0"/>
                <a:ea typeface="Calibri" panose="020F0502020204030204" pitchFamily="34" charset="0"/>
                <a:cs typeface="Angsana New" panose="02020603050405020304" pitchFamily="18" charset="-34"/>
              </a:rPr>
              <a:t>.</a:t>
            </a:r>
            <a:endParaRPr lang="en-US" sz="2000" dirty="0">
              <a:solidFill>
                <a:srgbClr val="0000FF"/>
              </a:solidFill>
              <a:latin typeface="Calibri" panose="020F0502020204030204" pitchFamily="34" charset="0"/>
              <a:ea typeface="Calibri" panose="020F0502020204030204" pitchFamily="34" charset="0"/>
              <a:cs typeface="Angsana New" panose="02020603050405020304" pitchFamily="18" charset="-34"/>
            </a:endParaRPr>
          </a:p>
        </p:txBody>
      </p:sp>
      <p:sp>
        <p:nvSpPr>
          <p:cNvPr id="4" name="Rectangle 3"/>
          <p:cNvSpPr/>
          <p:nvPr/>
        </p:nvSpPr>
        <p:spPr>
          <a:xfrm>
            <a:off x="4427984" y="2689747"/>
            <a:ext cx="4427984" cy="2923877"/>
          </a:xfrm>
          <a:prstGeom prst="rect">
            <a:avLst/>
          </a:prstGeom>
        </p:spPr>
        <p:txBody>
          <a:bodyPr wrap="square">
            <a:spAutoFit/>
          </a:bodyPr>
          <a:lstStyle/>
          <a:p>
            <a:pPr algn="thaiDist">
              <a:lnSpc>
                <a:spcPct val="115000"/>
              </a:lnSpc>
              <a:spcAft>
                <a:spcPts val="0"/>
              </a:spcAft>
              <a:tabLst>
                <a:tab pos="180340" algn="l"/>
              </a:tabLst>
            </a:pPr>
            <a:r>
              <a:rPr lang="en-GB" sz="2000" dirty="0">
                <a:solidFill>
                  <a:srgbClr val="0000FF"/>
                </a:solidFill>
                <a:latin typeface="Calibri" panose="020F0502020204030204" pitchFamily="34" charset="0"/>
                <a:ea typeface="Calibri" panose="020F0502020204030204" pitchFamily="34" charset="0"/>
                <a:cs typeface="Angsana New" panose="02020603050405020304" pitchFamily="18" charset="-34"/>
              </a:rPr>
              <a:t>Value of time</a:t>
            </a:r>
            <a:r>
              <a:rPr lang="en-GB" sz="2000" dirty="0">
                <a:latin typeface="Calibri" panose="020F0502020204030204" pitchFamily="34" charset="0"/>
                <a:ea typeface="Calibri" panose="020F0502020204030204" pitchFamily="34" charset="0"/>
                <a:cs typeface="Angsana New" panose="02020603050405020304" pitchFamily="18" charset="-34"/>
              </a:rPr>
              <a:t> means the cost (equivalent to money) that is lost due to delay during a trip, but when traffic flow through the intersection is improved after the flyover is operational, the increased intersection </a:t>
            </a:r>
            <a:r>
              <a:rPr lang="en-GB" sz="2000" dirty="0" smtClean="0">
                <a:latin typeface="Calibri" panose="020F0502020204030204" pitchFamily="34" charset="0"/>
                <a:ea typeface="Calibri" panose="020F0502020204030204" pitchFamily="34" charset="0"/>
                <a:cs typeface="Angsana New" panose="02020603050405020304" pitchFamily="18" charset="-34"/>
              </a:rPr>
              <a:t>efficiency </a:t>
            </a:r>
            <a:r>
              <a:rPr lang="en-GB" sz="2000" dirty="0">
                <a:latin typeface="Calibri" panose="020F0502020204030204" pitchFamily="34" charset="0"/>
                <a:ea typeface="Calibri" panose="020F0502020204030204" pitchFamily="34" charset="0"/>
                <a:cs typeface="Angsana New" panose="02020603050405020304" pitchFamily="18" charset="-34"/>
              </a:rPr>
              <a:t>helps reduce travel time and road users can use this time to do other activities.</a:t>
            </a:r>
            <a:endParaRPr lang="en-US" sz="2000" dirty="0">
              <a:latin typeface="Calibri" panose="020F0502020204030204" pitchFamily="34" charset="0"/>
              <a:ea typeface="Calibri" panose="020F0502020204030204" pitchFamily="34" charset="0"/>
              <a:cs typeface="Angsana New" panose="02020603050405020304" pitchFamily="18" charset="-34"/>
            </a:endParaRPr>
          </a:p>
        </p:txBody>
      </p:sp>
      <p:sp>
        <p:nvSpPr>
          <p:cNvPr id="5" name="Rectangle 4"/>
          <p:cNvSpPr/>
          <p:nvPr/>
        </p:nvSpPr>
        <p:spPr>
          <a:xfrm>
            <a:off x="193464" y="2701760"/>
            <a:ext cx="3946296" cy="1631216"/>
          </a:xfrm>
          <a:prstGeom prst="rect">
            <a:avLst/>
          </a:prstGeom>
        </p:spPr>
        <p:txBody>
          <a:bodyPr wrap="square">
            <a:spAutoFit/>
          </a:bodyPr>
          <a:lstStyle/>
          <a:p>
            <a:pPr algn="just"/>
            <a:r>
              <a:rPr lang="en-GB" sz="2000" dirty="0">
                <a:solidFill>
                  <a:schemeClr val="accent2">
                    <a:lumMod val="75000"/>
                  </a:schemeClr>
                </a:solidFill>
                <a:latin typeface="Calibri" panose="020F0502020204030204" pitchFamily="34" charset="0"/>
                <a:ea typeface="Calibri" panose="020F0502020204030204" pitchFamily="34" charset="0"/>
                <a:cs typeface="Angsana New" panose="02020603050405020304" pitchFamily="18" charset="-34"/>
              </a:rPr>
              <a:t>Vehicle operating costs </a:t>
            </a:r>
            <a:r>
              <a:rPr lang="en-GB" sz="2000" dirty="0">
                <a:latin typeface="Calibri" panose="020F0502020204030204" pitchFamily="34" charset="0"/>
                <a:ea typeface="Calibri" panose="020F0502020204030204" pitchFamily="34" charset="0"/>
                <a:cs typeface="Angsana New" panose="02020603050405020304" pitchFamily="18" charset="-34"/>
              </a:rPr>
              <a:t>comprise the cost of fuel, lubricant cost, idling of the engine and operating cost, these correlated to traffic volume, composition, and vehicle </a:t>
            </a:r>
            <a:r>
              <a:rPr lang="en-GB" sz="2000" dirty="0" smtClean="0">
                <a:latin typeface="Calibri" panose="020F0502020204030204" pitchFamily="34" charset="0"/>
                <a:ea typeface="Calibri" panose="020F0502020204030204" pitchFamily="34" charset="0"/>
                <a:cs typeface="Angsana New" panose="02020603050405020304" pitchFamily="18" charset="-34"/>
              </a:rPr>
              <a:t>speed. </a:t>
            </a:r>
            <a:endParaRPr lang="en-US" sz="2000" dirty="0">
              <a:latin typeface="Calibri" panose="020F0502020204030204" pitchFamily="34" charset="0"/>
              <a:ea typeface="Calibri" panose="020F0502020204030204" pitchFamily="34" charset="0"/>
              <a:cs typeface="Angsana New" panose="02020603050405020304" pitchFamily="18" charset="-34"/>
            </a:endParaRPr>
          </a:p>
        </p:txBody>
      </p:sp>
      <p:sp>
        <p:nvSpPr>
          <p:cNvPr id="6" name="Rectangle 5"/>
          <p:cNvSpPr/>
          <p:nvPr/>
        </p:nvSpPr>
        <p:spPr>
          <a:xfrm>
            <a:off x="148568" y="4514154"/>
            <a:ext cx="4572000" cy="707886"/>
          </a:xfrm>
          <a:prstGeom prst="rect">
            <a:avLst/>
          </a:prstGeom>
        </p:spPr>
        <p:txBody>
          <a:bodyPr>
            <a:spAutoFit/>
          </a:bodyPr>
          <a:lstStyle/>
          <a:p>
            <a:r>
              <a:rPr lang="en-GB" sz="2000" dirty="0">
                <a:solidFill>
                  <a:schemeClr val="accent6">
                    <a:lumMod val="75000"/>
                  </a:schemeClr>
                </a:solidFill>
                <a:latin typeface="Calibri" panose="020F0502020204030204" pitchFamily="34" charset="0"/>
                <a:ea typeface="Calibri" panose="020F0502020204030204" pitchFamily="34" charset="0"/>
                <a:cs typeface="Angsana New" panose="02020603050405020304" pitchFamily="18" charset="-34"/>
              </a:rPr>
              <a:t>Accident costs </a:t>
            </a:r>
            <a:r>
              <a:rPr lang="en-GB" sz="2000" dirty="0">
                <a:latin typeface="Calibri" panose="020F0502020204030204" pitchFamily="34" charset="0"/>
                <a:ea typeface="Calibri" panose="020F0502020204030204" pitchFamily="34" charset="0"/>
                <a:cs typeface="Angsana New" panose="02020603050405020304" pitchFamily="18" charset="-34"/>
              </a:rPr>
              <a:t>were obtained by  using  </a:t>
            </a:r>
            <a:r>
              <a:rPr lang="en-GB" sz="2000" dirty="0" smtClean="0">
                <a:latin typeface="Calibri" panose="020F0502020204030204" pitchFamily="34" charset="0"/>
                <a:ea typeface="Calibri" panose="020F0502020204030204" pitchFamily="34" charset="0"/>
                <a:cs typeface="Angsana New" panose="02020603050405020304" pitchFamily="18" charset="-34"/>
              </a:rPr>
              <a:t>Equation. </a:t>
            </a:r>
            <a:endParaRPr lang="en-US" sz="2000" dirty="0">
              <a:latin typeface="Calibri" panose="020F0502020204030204" pitchFamily="34" charset="0"/>
              <a:ea typeface="Calibri" panose="020F0502020204030204" pitchFamily="34" charset="0"/>
              <a:cs typeface="Angsana New" panose="02020603050405020304" pitchFamily="18" charset="-34"/>
            </a:endParaRPr>
          </a:p>
        </p:txBody>
      </p:sp>
      <p:graphicFrame>
        <p:nvGraphicFramePr>
          <p:cNvPr id="7" name="Table 6"/>
          <p:cNvGraphicFramePr>
            <a:graphicFrameLocks noGrp="1"/>
          </p:cNvGraphicFramePr>
          <p:nvPr>
            <p:extLst>
              <p:ext uri="{D42A27DB-BD31-4B8C-83A1-F6EECF244321}">
                <p14:modId xmlns:p14="http://schemas.microsoft.com/office/powerpoint/2010/main" val="3802049503"/>
              </p:ext>
            </p:extLst>
          </p:nvPr>
        </p:nvGraphicFramePr>
        <p:xfrm>
          <a:off x="236528" y="5338152"/>
          <a:ext cx="3940576" cy="734339"/>
        </p:xfrm>
        <a:graphic>
          <a:graphicData uri="http://schemas.openxmlformats.org/drawingml/2006/table">
            <a:tbl>
              <a:tblPr firstRow="1" firstCol="1" bandRow="1">
                <a:tableStyleId>{5C22544A-7EE6-4342-B048-85BDC9FD1C3A}</a:tableStyleId>
              </a:tblPr>
              <a:tblGrid>
                <a:gridCol w="846596"/>
                <a:gridCol w="3093980"/>
              </a:tblGrid>
              <a:tr h="422622">
                <a:tc rowSpan="2">
                  <a:txBody>
                    <a:bodyPr/>
                    <a:lstStyle/>
                    <a:p>
                      <a:pPr indent="-9525" algn="ctr">
                        <a:lnSpc>
                          <a:spcPct val="115000"/>
                        </a:lnSpc>
                        <a:spcAft>
                          <a:spcPts val="1000"/>
                        </a:spcAft>
                      </a:pPr>
                      <a:r>
                        <a:rPr lang="en-US" sz="1000" dirty="0" err="1">
                          <a:solidFill>
                            <a:schemeClr val="tx1"/>
                          </a:solidFill>
                          <a:effectLst/>
                        </a:rPr>
                        <a:t>ACa</a:t>
                      </a:r>
                      <a:r>
                        <a:rPr lang="en-US" sz="1000" dirty="0">
                          <a:solidFill>
                            <a:schemeClr val="tx1"/>
                          </a:solidFill>
                          <a:effectLst/>
                        </a:rPr>
                        <a:t> =</a:t>
                      </a:r>
                      <a:endParaRPr lang="en-US" sz="16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bg1"/>
                    </a:solidFill>
                  </a:tcPr>
                </a:tc>
                <a:tc>
                  <a:txBody>
                    <a:bodyPr/>
                    <a:lstStyle/>
                    <a:p>
                      <a:pPr algn="ctr">
                        <a:lnSpc>
                          <a:spcPct val="115000"/>
                        </a:lnSpc>
                        <a:spcAft>
                          <a:spcPts val="0"/>
                        </a:spcAft>
                      </a:pPr>
                      <a:r>
                        <a:rPr lang="en-US" sz="1000" dirty="0">
                          <a:solidFill>
                            <a:schemeClr val="tx1"/>
                          </a:solidFill>
                          <a:effectLst/>
                        </a:rPr>
                        <a:t>A(F)*MCA(F) + A(Dis)*MCA(Dis) + A(SI)*MCA(SI) + A(LI)*MCA(LI) + A(PDO)*MCA(PDO)</a:t>
                      </a:r>
                      <a:endParaRPr lang="en-US" sz="16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solidFill>
                      <a:schemeClr val="bg1"/>
                    </a:solidFill>
                  </a:tcPr>
                </a:tc>
              </a:tr>
              <a:tr h="311717">
                <a:tc vMerge="1">
                  <a:txBody>
                    <a:bodyPr/>
                    <a:lstStyle/>
                    <a:p>
                      <a:endParaRPr lang="en-US"/>
                    </a:p>
                  </a:txBody>
                  <a:tcPr/>
                </a:tc>
                <a:tc>
                  <a:txBody>
                    <a:bodyPr/>
                    <a:lstStyle/>
                    <a:p>
                      <a:pPr algn="ctr">
                        <a:lnSpc>
                          <a:spcPct val="115000"/>
                        </a:lnSpc>
                        <a:spcAft>
                          <a:spcPts val="1000"/>
                        </a:spcAft>
                      </a:pPr>
                      <a:r>
                        <a:rPr lang="en-US" sz="1000" dirty="0">
                          <a:solidFill>
                            <a:schemeClr val="tx1"/>
                          </a:solidFill>
                          <a:effectLst/>
                        </a:rPr>
                        <a:t>t</a:t>
                      </a:r>
                      <a:endParaRPr lang="en-US" sz="16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solidFill>
                      <a:schemeClr val="bg1"/>
                    </a:solidFill>
                  </a:tcPr>
                </a:tc>
              </a:tr>
            </a:tbl>
          </a:graphicData>
        </a:graphic>
      </p:graphicFrame>
      <p:cxnSp>
        <p:nvCxnSpPr>
          <p:cNvPr id="9" name="Straight Connector 8"/>
          <p:cNvCxnSpPr/>
          <p:nvPr/>
        </p:nvCxnSpPr>
        <p:spPr>
          <a:xfrm>
            <a:off x="1317496" y="5842208"/>
            <a:ext cx="2520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rgbClr val="FFFF00"/>
                </a:solidFill>
                <a:latin typeface="Arial" pitchFamily="34" charset="0"/>
              </a:rPr>
              <a:pPr/>
              <a:t>11</a:t>
            </a:fld>
            <a:endParaRPr lang="th-TH" sz="2000" b="1" dirty="0">
              <a:solidFill>
                <a:srgbClr val="FFFF00"/>
              </a:solidFill>
              <a:latin typeface="Arial" pitchFamily="34" charset="0"/>
            </a:endParaRPr>
          </a:p>
        </p:txBody>
      </p:sp>
    </p:spTree>
    <p:extLst>
      <p:ext uri="{BB962C8B-B14F-4D97-AF65-F5344CB8AC3E}">
        <p14:creationId xmlns:p14="http://schemas.microsoft.com/office/powerpoint/2010/main" val="2668487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64778523"/>
              </p:ext>
            </p:extLst>
          </p:nvPr>
        </p:nvGraphicFramePr>
        <p:xfrm>
          <a:off x="539552" y="1462300"/>
          <a:ext cx="8352928" cy="4919028"/>
        </p:xfrm>
        <a:graphic>
          <a:graphicData uri="http://schemas.openxmlformats.org/drawingml/2006/table">
            <a:tbl>
              <a:tblPr firstRow="1" firstCol="1" bandRow="1">
                <a:tableStyleId>{5C22544A-7EE6-4342-B048-85BDC9FD1C3A}</a:tableStyleId>
              </a:tblPr>
              <a:tblGrid>
                <a:gridCol w="527553"/>
                <a:gridCol w="2064735"/>
                <a:gridCol w="720080"/>
                <a:gridCol w="792088"/>
                <a:gridCol w="2376264"/>
                <a:gridCol w="1872208"/>
              </a:tblGrid>
              <a:tr h="590106">
                <a:tc>
                  <a:txBody>
                    <a:bodyPr/>
                    <a:lstStyle/>
                    <a:p>
                      <a:pPr algn="ctr">
                        <a:lnSpc>
                          <a:spcPct val="115000"/>
                        </a:lnSpc>
                        <a:spcAft>
                          <a:spcPts val="0"/>
                        </a:spcAft>
                      </a:pPr>
                      <a:r>
                        <a:rPr lang="en-US" sz="1400" dirty="0">
                          <a:solidFill>
                            <a:schemeClr val="tx1"/>
                          </a:solidFill>
                          <a:effectLst/>
                        </a:rPr>
                        <a:t>No.</a:t>
                      </a:r>
                      <a:endParaRPr lang="en-US" sz="1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1400">
                          <a:solidFill>
                            <a:schemeClr val="tx1"/>
                          </a:solidFill>
                          <a:effectLst/>
                        </a:rPr>
                        <a:t>At-grade to Flyover </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1400">
                          <a:solidFill>
                            <a:schemeClr val="tx1"/>
                          </a:solidFill>
                          <a:effectLst/>
                        </a:rPr>
                        <a:t>Value</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1400">
                          <a:solidFill>
                            <a:schemeClr val="tx1"/>
                          </a:solidFill>
                          <a:effectLst/>
                        </a:rPr>
                        <a:t>Unit</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1400">
                          <a:solidFill>
                            <a:schemeClr val="tx1"/>
                          </a:solidFill>
                          <a:effectLst/>
                        </a:rPr>
                        <a:t>Vehicle operating cost (VOC)</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1400" dirty="0">
                          <a:solidFill>
                            <a:schemeClr val="tx1"/>
                          </a:solidFill>
                          <a:effectLst/>
                        </a:rPr>
                        <a:t>Value of time (VOT)</a:t>
                      </a:r>
                      <a:endParaRPr lang="en-US" sz="1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08127">
                <a:tc rowSpan="4">
                  <a:txBody>
                    <a:bodyPr/>
                    <a:lstStyle/>
                    <a:p>
                      <a:pPr algn="ctr">
                        <a:lnSpc>
                          <a:spcPct val="115000"/>
                        </a:lnSpc>
                        <a:spcAft>
                          <a:spcPts val="0"/>
                        </a:spcAft>
                      </a:pPr>
                      <a:r>
                        <a:rPr lang="en-US" sz="1400">
                          <a:solidFill>
                            <a:schemeClr val="tx1"/>
                          </a:solidFill>
                          <a:effectLst/>
                        </a:rPr>
                        <a:t>1</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nSpc>
                          <a:spcPct val="115000"/>
                        </a:lnSpc>
                        <a:spcAft>
                          <a:spcPts val="0"/>
                        </a:spcAft>
                      </a:pPr>
                      <a:r>
                        <a:rPr lang="en-US" sz="1400" dirty="0">
                          <a:solidFill>
                            <a:schemeClr val="tx1"/>
                          </a:solidFill>
                          <a:effectLst/>
                        </a:rPr>
                        <a:t>Under the flyover  (intersection)</a:t>
                      </a:r>
                      <a:endParaRPr lang="en-US" sz="1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1400">
                          <a:solidFill>
                            <a:schemeClr val="tx1"/>
                          </a:solidFill>
                          <a:effectLst/>
                        </a:rPr>
                        <a:t>Fuel consumption </a:t>
                      </a:r>
                      <a:br>
                        <a:rPr lang="en-US" sz="1400">
                          <a:solidFill>
                            <a:schemeClr val="tx1"/>
                          </a:solidFill>
                          <a:effectLst/>
                        </a:rPr>
                      </a:br>
                      <a:r>
                        <a:rPr lang="en-US" sz="1400">
                          <a:solidFill>
                            <a:schemeClr val="tx1"/>
                          </a:solidFill>
                          <a:effectLst/>
                        </a:rPr>
                        <a:t>(0.75 Baht/PCU/minute)</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Loss of time </a:t>
                      </a:r>
                      <a:br>
                        <a:rPr lang="en-US" sz="1400" dirty="0">
                          <a:solidFill>
                            <a:schemeClr val="tx1"/>
                          </a:solidFill>
                          <a:effectLst/>
                        </a:rPr>
                      </a:br>
                      <a:r>
                        <a:rPr lang="en-US" sz="1400" dirty="0">
                          <a:solidFill>
                            <a:schemeClr val="tx1"/>
                          </a:solidFill>
                          <a:effectLst/>
                        </a:rPr>
                        <a:t>(84.38 Baht/PCU/hour)</a:t>
                      </a:r>
                      <a:endParaRPr lang="en-US" sz="1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72085">
                <a:tc vMerge="1">
                  <a:txBody>
                    <a:bodyPr/>
                    <a:lstStyle/>
                    <a:p>
                      <a:endParaRPr lang="en-US"/>
                    </a:p>
                  </a:txBody>
                  <a:tcPr/>
                </a:tc>
                <a:tc rowSpan="3">
                  <a:txBody>
                    <a:bodyPr/>
                    <a:lstStyle/>
                    <a:p>
                      <a:pPr>
                        <a:lnSpc>
                          <a:spcPct val="115000"/>
                        </a:lnSpc>
                        <a:spcAft>
                          <a:spcPts val="0"/>
                        </a:spcAft>
                      </a:pPr>
                      <a:r>
                        <a:rPr lang="en-US" sz="1400">
                          <a:solidFill>
                            <a:schemeClr val="tx1"/>
                          </a:solidFill>
                          <a:effectLst/>
                        </a:rPr>
                        <a:t>Time of all vehicle delay (reduced results)</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15000"/>
                        </a:lnSpc>
                        <a:spcAft>
                          <a:spcPts val="0"/>
                        </a:spcAft>
                      </a:pPr>
                      <a:r>
                        <a:rPr lang="en-US" sz="1400">
                          <a:solidFill>
                            <a:schemeClr val="tx1"/>
                          </a:solidFill>
                          <a:effectLst/>
                        </a:rPr>
                        <a:t>187.9</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15000"/>
                        </a:lnSpc>
                        <a:spcAft>
                          <a:spcPts val="0"/>
                        </a:spcAft>
                      </a:pPr>
                      <a:r>
                        <a:rPr lang="en-US" sz="1400" dirty="0">
                          <a:solidFill>
                            <a:schemeClr val="tx1"/>
                          </a:solidFill>
                          <a:effectLst/>
                        </a:rPr>
                        <a:t>minute/</a:t>
                      </a:r>
                      <a:endParaRPr lang="en-US" sz="1800" dirty="0">
                        <a:solidFill>
                          <a:schemeClr val="tx1"/>
                        </a:solidFill>
                        <a:effectLst/>
                      </a:endParaRPr>
                    </a:p>
                    <a:p>
                      <a:pPr algn="ctr">
                        <a:lnSpc>
                          <a:spcPct val="115000"/>
                        </a:lnSpc>
                        <a:spcAft>
                          <a:spcPts val="0"/>
                        </a:spcAft>
                      </a:pPr>
                      <a:r>
                        <a:rPr lang="en-US" sz="1400" dirty="0">
                          <a:solidFill>
                            <a:schemeClr val="tx1"/>
                          </a:solidFill>
                          <a:effectLst/>
                        </a:rPr>
                        <a:t>day</a:t>
                      </a:r>
                      <a:endParaRPr lang="en-US" sz="1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187.9 x 0.75 = </a:t>
                      </a:r>
                      <a:endParaRPr lang="en-US" sz="1800">
                        <a:solidFill>
                          <a:schemeClr val="tx1"/>
                        </a:solidFill>
                        <a:effectLst/>
                      </a:endParaRPr>
                    </a:p>
                    <a:p>
                      <a:pPr algn="ctr">
                        <a:lnSpc>
                          <a:spcPct val="115000"/>
                        </a:lnSpc>
                        <a:spcAft>
                          <a:spcPts val="0"/>
                        </a:spcAft>
                      </a:pPr>
                      <a:r>
                        <a:rPr lang="en-US" sz="1400">
                          <a:solidFill>
                            <a:schemeClr val="tx1"/>
                          </a:solidFill>
                          <a:effectLst/>
                        </a:rPr>
                        <a:t>140.93 Baht/day</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187.9 x (84.38/60) = </a:t>
                      </a:r>
                      <a:endParaRPr lang="en-US" sz="1800">
                        <a:solidFill>
                          <a:schemeClr val="tx1"/>
                        </a:solidFill>
                        <a:effectLst/>
                      </a:endParaRPr>
                    </a:p>
                    <a:p>
                      <a:pPr algn="ctr">
                        <a:lnSpc>
                          <a:spcPct val="115000"/>
                        </a:lnSpc>
                        <a:spcAft>
                          <a:spcPts val="0"/>
                        </a:spcAft>
                      </a:pPr>
                      <a:r>
                        <a:rPr lang="en-US" sz="1400">
                          <a:solidFill>
                            <a:schemeClr val="tx1"/>
                          </a:solidFill>
                          <a:effectLst/>
                        </a:rPr>
                        <a:t>264.25 Baht/day</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208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400">
                          <a:solidFill>
                            <a:schemeClr val="tx1"/>
                          </a:solidFill>
                          <a:effectLst/>
                        </a:rPr>
                        <a:t>140.93 x 300 = </a:t>
                      </a:r>
                      <a:endParaRPr lang="en-US" sz="1800">
                        <a:solidFill>
                          <a:schemeClr val="tx1"/>
                        </a:solidFill>
                        <a:effectLst/>
                      </a:endParaRPr>
                    </a:p>
                    <a:p>
                      <a:pPr algn="ctr">
                        <a:lnSpc>
                          <a:spcPct val="115000"/>
                        </a:lnSpc>
                        <a:spcAft>
                          <a:spcPts val="0"/>
                        </a:spcAft>
                      </a:pPr>
                      <a:r>
                        <a:rPr lang="en-US" sz="1400">
                          <a:solidFill>
                            <a:schemeClr val="tx1"/>
                          </a:solidFill>
                          <a:effectLst/>
                        </a:rPr>
                        <a:t>42,279.00 Baht/year</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264.25 x 300 = </a:t>
                      </a:r>
                      <a:endParaRPr lang="en-US" sz="1800">
                        <a:solidFill>
                          <a:schemeClr val="tx1"/>
                        </a:solidFill>
                        <a:effectLst/>
                      </a:endParaRPr>
                    </a:p>
                    <a:p>
                      <a:pPr algn="ctr">
                        <a:lnSpc>
                          <a:spcPct val="115000"/>
                        </a:lnSpc>
                        <a:spcAft>
                          <a:spcPts val="0"/>
                        </a:spcAft>
                      </a:pPr>
                      <a:r>
                        <a:rPr lang="en-US" sz="1400">
                          <a:solidFill>
                            <a:schemeClr val="tx1"/>
                          </a:solidFill>
                          <a:effectLst/>
                        </a:rPr>
                        <a:t>79,275.01 Baht/year</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604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en-US" sz="1400" b="1" dirty="0">
                          <a:solidFill>
                            <a:schemeClr val="tx1"/>
                          </a:solidFill>
                          <a:effectLst/>
                        </a:rPr>
                        <a:t>Total = 121,554.01 Baht per year</a:t>
                      </a:r>
                      <a:endParaRPr lang="en-US" sz="1800" b="1"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r>
              <a:tr h="41158">
                <a:tc gridSpan="4">
                  <a:txBody>
                    <a:bodyPr/>
                    <a:lstStyle/>
                    <a:p>
                      <a:pPr algn="ctr">
                        <a:lnSpc>
                          <a:spcPct val="115000"/>
                        </a:lnSpc>
                        <a:spcAft>
                          <a:spcPts val="0"/>
                        </a:spcAft>
                      </a:pPr>
                      <a:r>
                        <a:rPr lang="en-US" sz="900">
                          <a:solidFill>
                            <a:schemeClr val="tx1"/>
                          </a:solidFill>
                          <a:effectLst/>
                        </a:rPr>
                        <a:t> </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lnSpc>
                          <a:spcPct val="115000"/>
                        </a:lnSpc>
                        <a:spcAft>
                          <a:spcPts val="0"/>
                        </a:spcAft>
                      </a:pPr>
                      <a:r>
                        <a:rPr lang="en-US" sz="900">
                          <a:solidFill>
                            <a:schemeClr val="tx1"/>
                          </a:solidFill>
                          <a:effectLst/>
                        </a:rPr>
                        <a:t> </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708127">
                <a:tc rowSpan="4">
                  <a:txBody>
                    <a:bodyPr/>
                    <a:lstStyle/>
                    <a:p>
                      <a:pPr algn="ctr">
                        <a:lnSpc>
                          <a:spcPct val="115000"/>
                        </a:lnSpc>
                        <a:spcAft>
                          <a:spcPts val="0"/>
                        </a:spcAft>
                      </a:pPr>
                      <a:r>
                        <a:rPr lang="en-US" sz="1400">
                          <a:solidFill>
                            <a:schemeClr val="tx1"/>
                          </a:solidFill>
                          <a:effectLst/>
                        </a:rPr>
                        <a:t>2</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endParaRPr>
                    </a:p>
                    <a:p>
                      <a:pPr algn="ctr">
                        <a:lnSpc>
                          <a:spcPct val="115000"/>
                        </a:lnSpc>
                        <a:spcAft>
                          <a:spcPts val="0"/>
                        </a:spcAft>
                      </a:pPr>
                      <a:r>
                        <a:rPr lang="en-US" sz="1400">
                          <a:solidFill>
                            <a:schemeClr val="tx1"/>
                          </a:solidFill>
                          <a:effectLst/>
                        </a:rPr>
                        <a:t> </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a:lnSpc>
                          <a:spcPct val="115000"/>
                        </a:lnSpc>
                        <a:spcAft>
                          <a:spcPts val="0"/>
                        </a:spcAft>
                      </a:pPr>
                      <a:r>
                        <a:rPr lang="en-US" sz="1400">
                          <a:solidFill>
                            <a:schemeClr val="tx1"/>
                          </a:solidFill>
                          <a:effectLst/>
                        </a:rPr>
                        <a:t>On the flyover-bridge</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1400">
                          <a:solidFill>
                            <a:schemeClr val="tx1"/>
                          </a:solidFill>
                          <a:effectLst/>
                        </a:rPr>
                        <a:t>At 60 Km/hr speed (3.99 Baht/PCU/km)</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1400" dirty="0">
                          <a:solidFill>
                            <a:schemeClr val="tx1"/>
                          </a:solidFill>
                          <a:effectLst/>
                        </a:rPr>
                        <a:t>Value of time on highway (120.86 Baht/PCU/hour)</a:t>
                      </a:r>
                      <a:endParaRPr lang="en-US" sz="1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472085">
                <a:tc vMerge="1">
                  <a:txBody>
                    <a:bodyPr/>
                    <a:lstStyle/>
                    <a:p>
                      <a:endParaRPr lang="en-US"/>
                    </a:p>
                  </a:txBody>
                  <a:tcPr/>
                </a:tc>
                <a:tc rowSpan="3">
                  <a:txBody>
                    <a:bodyPr/>
                    <a:lstStyle/>
                    <a:p>
                      <a:pPr>
                        <a:lnSpc>
                          <a:spcPct val="115000"/>
                        </a:lnSpc>
                        <a:spcAft>
                          <a:spcPts val="0"/>
                        </a:spcAft>
                      </a:pPr>
                      <a:r>
                        <a:rPr lang="en-US" sz="1400">
                          <a:solidFill>
                            <a:schemeClr val="tx1"/>
                          </a:solidFill>
                          <a:effectLst/>
                        </a:rPr>
                        <a:t>Free flow speed of the vehicles in two directions over  the bridge </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24,304</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PCU/</a:t>
                      </a:r>
                      <a:endParaRPr lang="en-US" sz="1800">
                        <a:solidFill>
                          <a:schemeClr val="tx1"/>
                        </a:solidFill>
                        <a:effectLst/>
                      </a:endParaRPr>
                    </a:p>
                    <a:p>
                      <a:pPr algn="ctr">
                        <a:lnSpc>
                          <a:spcPct val="115000"/>
                        </a:lnSpc>
                        <a:spcAft>
                          <a:spcPts val="0"/>
                        </a:spcAft>
                      </a:pPr>
                      <a:r>
                        <a:rPr lang="en-US" sz="1400">
                          <a:solidFill>
                            <a:schemeClr val="tx1"/>
                          </a:solidFill>
                          <a:effectLst/>
                        </a:rPr>
                        <a:t>day</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24,304 x 3.99 = </a:t>
                      </a:r>
                      <a:endParaRPr lang="en-US" sz="1800">
                        <a:solidFill>
                          <a:schemeClr val="tx1"/>
                        </a:solidFill>
                        <a:effectLst/>
                      </a:endParaRPr>
                    </a:p>
                    <a:p>
                      <a:pPr algn="ctr">
                        <a:lnSpc>
                          <a:spcPct val="115000"/>
                        </a:lnSpc>
                        <a:spcAft>
                          <a:spcPts val="0"/>
                        </a:spcAft>
                      </a:pPr>
                      <a:r>
                        <a:rPr lang="en-US" sz="1400">
                          <a:solidFill>
                            <a:schemeClr val="tx1"/>
                          </a:solidFill>
                          <a:effectLst/>
                        </a:rPr>
                        <a:t>96,972.96 Baht/day</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2,025 x 120.86 = </a:t>
                      </a:r>
                      <a:endParaRPr lang="en-US" sz="1800">
                        <a:solidFill>
                          <a:schemeClr val="tx1"/>
                        </a:solidFill>
                        <a:effectLst/>
                      </a:endParaRPr>
                    </a:p>
                    <a:p>
                      <a:pPr algn="ctr">
                        <a:lnSpc>
                          <a:spcPct val="115000"/>
                        </a:lnSpc>
                        <a:spcAft>
                          <a:spcPts val="0"/>
                        </a:spcAft>
                      </a:pPr>
                      <a:r>
                        <a:rPr lang="en-US" sz="1400">
                          <a:solidFill>
                            <a:schemeClr val="tx1"/>
                          </a:solidFill>
                          <a:effectLst/>
                        </a:rPr>
                        <a:t>244,741.5 Baht/day</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2085">
                <a:tc vMerge="1">
                  <a:txBody>
                    <a:bodyPr/>
                    <a:lstStyle/>
                    <a:p>
                      <a:endParaRPr lang="en-US"/>
                    </a:p>
                  </a:txBody>
                  <a:tcPr/>
                </a:tc>
                <a:tc vMerge="1">
                  <a:txBody>
                    <a:bodyPr/>
                    <a:lstStyle/>
                    <a:p>
                      <a:endParaRPr lang="en-US"/>
                    </a:p>
                  </a:txBody>
                  <a:tcPr/>
                </a:tc>
                <a:tc rowSpan="2">
                  <a:txBody>
                    <a:bodyPr/>
                    <a:lstStyle/>
                    <a:p>
                      <a:pPr algn="ctr">
                        <a:lnSpc>
                          <a:spcPct val="115000"/>
                        </a:lnSpc>
                        <a:spcAft>
                          <a:spcPts val="0"/>
                        </a:spcAft>
                      </a:pPr>
                      <a:r>
                        <a:rPr lang="en-US" sz="1400">
                          <a:solidFill>
                            <a:schemeClr val="tx1"/>
                          </a:solidFill>
                          <a:effectLst/>
                        </a:rPr>
                        <a:t>2,025</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15000"/>
                        </a:lnSpc>
                        <a:spcAft>
                          <a:spcPts val="0"/>
                        </a:spcAft>
                      </a:pPr>
                      <a:r>
                        <a:rPr lang="en-US" sz="1400">
                          <a:solidFill>
                            <a:schemeClr val="tx1"/>
                          </a:solidFill>
                          <a:effectLst/>
                        </a:rPr>
                        <a:t>PCU/</a:t>
                      </a:r>
                      <a:endParaRPr lang="en-US" sz="1800">
                        <a:solidFill>
                          <a:schemeClr val="tx1"/>
                        </a:solidFill>
                        <a:effectLst/>
                      </a:endParaRPr>
                    </a:p>
                    <a:p>
                      <a:pPr algn="ctr">
                        <a:lnSpc>
                          <a:spcPct val="115000"/>
                        </a:lnSpc>
                        <a:spcAft>
                          <a:spcPts val="0"/>
                        </a:spcAft>
                      </a:pPr>
                      <a:r>
                        <a:rPr lang="en-US" sz="1400">
                          <a:solidFill>
                            <a:schemeClr val="tx1"/>
                          </a:solidFill>
                          <a:effectLst/>
                        </a:rPr>
                        <a:t>hour</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96,972.96 x 300 = </a:t>
                      </a:r>
                      <a:endParaRPr lang="en-US" sz="1800">
                        <a:solidFill>
                          <a:schemeClr val="tx1"/>
                        </a:solidFill>
                        <a:effectLst/>
                      </a:endParaRPr>
                    </a:p>
                    <a:p>
                      <a:pPr algn="ctr">
                        <a:lnSpc>
                          <a:spcPct val="115000"/>
                        </a:lnSpc>
                        <a:spcAft>
                          <a:spcPts val="0"/>
                        </a:spcAft>
                      </a:pPr>
                      <a:r>
                        <a:rPr lang="en-US" sz="1400">
                          <a:solidFill>
                            <a:schemeClr val="tx1"/>
                          </a:solidFill>
                          <a:effectLst/>
                        </a:rPr>
                        <a:t>29,091,888 Baht/year</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400">
                          <a:solidFill>
                            <a:schemeClr val="tx1"/>
                          </a:solidFill>
                          <a:effectLst/>
                        </a:rPr>
                        <a:t>244,741.5 x 300 = </a:t>
                      </a:r>
                      <a:endParaRPr lang="en-US" sz="1800">
                        <a:solidFill>
                          <a:schemeClr val="tx1"/>
                        </a:solidFill>
                        <a:effectLst/>
                      </a:endParaRPr>
                    </a:p>
                    <a:p>
                      <a:pPr algn="ctr">
                        <a:lnSpc>
                          <a:spcPct val="115000"/>
                        </a:lnSpc>
                        <a:spcAft>
                          <a:spcPts val="0"/>
                        </a:spcAft>
                      </a:pPr>
                      <a:r>
                        <a:rPr lang="en-US" sz="1400">
                          <a:solidFill>
                            <a:schemeClr val="tx1"/>
                          </a:solidFill>
                          <a:effectLst/>
                        </a:rPr>
                        <a:t>73,422,450 Baht/year</a:t>
                      </a:r>
                      <a:endParaRPr lang="en-US" sz="1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40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en-US" sz="1400" b="1" dirty="0">
                          <a:solidFill>
                            <a:schemeClr val="tx1"/>
                          </a:solidFill>
                          <a:effectLst/>
                        </a:rPr>
                        <a:t>Total = 102,514,338 Baht per year</a:t>
                      </a:r>
                      <a:endParaRPr lang="en-US" sz="1800" b="1"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57728" marR="577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bl>
          </a:graphicData>
        </a:graphic>
      </p:graphicFrame>
      <p:sp>
        <p:nvSpPr>
          <p:cNvPr id="3" name="Rectangle 2"/>
          <p:cNvSpPr/>
          <p:nvPr/>
        </p:nvSpPr>
        <p:spPr>
          <a:xfrm>
            <a:off x="453592" y="1082326"/>
            <a:ext cx="7200800" cy="400110"/>
          </a:xfrm>
          <a:prstGeom prst="rect">
            <a:avLst/>
          </a:prstGeom>
        </p:spPr>
        <p:txBody>
          <a:bodyPr wrap="square">
            <a:spAutoFit/>
          </a:bodyPr>
          <a:lstStyle/>
          <a:p>
            <a:r>
              <a:rPr lang="en-GB" sz="2000" dirty="0"/>
              <a:t>The benefits of the project in terms of VOC and VOT</a:t>
            </a:r>
            <a:endParaRPr lang="en-US" sz="2000" dirty="0"/>
          </a:p>
        </p:txBody>
      </p:sp>
      <p:sp>
        <p:nvSpPr>
          <p:cNvPr id="4"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rgbClr val="FFFF00"/>
                </a:solidFill>
                <a:latin typeface="Arial" pitchFamily="34" charset="0"/>
              </a:rPr>
              <a:pPr/>
              <a:t>12</a:t>
            </a:fld>
            <a:endParaRPr lang="th-TH" sz="2000" b="1" dirty="0">
              <a:solidFill>
                <a:srgbClr val="FFFF00"/>
              </a:solidFill>
              <a:latin typeface="Arial" pitchFamily="34" charset="0"/>
            </a:endParaRPr>
          </a:p>
        </p:txBody>
      </p:sp>
      <p:sp>
        <p:nvSpPr>
          <p:cNvPr id="5" name="Rectangle 4"/>
          <p:cNvSpPr/>
          <p:nvPr/>
        </p:nvSpPr>
        <p:spPr>
          <a:xfrm>
            <a:off x="78476" y="678182"/>
            <a:ext cx="3343416" cy="430887"/>
          </a:xfrm>
          <a:prstGeom prst="rect">
            <a:avLst/>
          </a:prstGeom>
        </p:spPr>
        <p:txBody>
          <a:bodyPr wrap="square">
            <a:spAutoFit/>
          </a:bodyPr>
          <a:lstStyle/>
          <a:p>
            <a:pPr fontAlgn="base" hangingPunct="0">
              <a:spcAft>
                <a:spcPts val="600"/>
              </a:spcAft>
            </a:pPr>
            <a:r>
              <a:rPr lang="en-US" sz="2200" b="1" dirty="0">
                <a:solidFill>
                  <a:srgbClr val="FF0000"/>
                </a:solidFill>
              </a:rPr>
              <a:t>Project Evaluation</a:t>
            </a:r>
          </a:p>
        </p:txBody>
      </p:sp>
    </p:spTree>
    <p:extLst>
      <p:ext uri="{BB962C8B-B14F-4D97-AF65-F5344CB8AC3E}">
        <p14:creationId xmlns:p14="http://schemas.microsoft.com/office/powerpoint/2010/main" val="500353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63277781"/>
              </p:ext>
            </p:extLst>
          </p:nvPr>
        </p:nvGraphicFramePr>
        <p:xfrm>
          <a:off x="395536" y="1556792"/>
          <a:ext cx="8208912" cy="3865682"/>
        </p:xfrm>
        <a:graphic>
          <a:graphicData uri="http://schemas.openxmlformats.org/drawingml/2006/table">
            <a:tbl>
              <a:tblPr firstRow="1" firstCol="1" bandRow="1">
                <a:tableStyleId>{5C22544A-7EE6-4342-B048-85BDC9FD1C3A}</a:tableStyleId>
              </a:tblPr>
              <a:tblGrid>
                <a:gridCol w="2364041"/>
                <a:gridCol w="1266390"/>
                <a:gridCol w="1558631"/>
                <a:gridCol w="1558631"/>
                <a:gridCol w="1461219"/>
              </a:tblGrid>
              <a:tr h="360040">
                <a:tc rowSpan="2" gridSpan="2">
                  <a:txBody>
                    <a:bodyPr/>
                    <a:lstStyle/>
                    <a:p>
                      <a:pPr algn="r">
                        <a:lnSpc>
                          <a:spcPct val="115000"/>
                        </a:lnSpc>
                        <a:spcAft>
                          <a:spcPts val="0"/>
                        </a:spcAft>
                      </a:pPr>
                      <a:r>
                        <a:rPr lang="en-US" sz="1800" dirty="0">
                          <a:solidFill>
                            <a:schemeClr val="tx1"/>
                          </a:solidFill>
                          <a:effectLst/>
                        </a:rPr>
                        <a:t>     Locations</a:t>
                      </a:r>
                      <a:endParaRPr lang="en-US" sz="3600" dirty="0">
                        <a:solidFill>
                          <a:schemeClr val="tx1"/>
                        </a:solidFill>
                        <a:effectLst/>
                      </a:endParaRPr>
                    </a:p>
                    <a:p>
                      <a:pPr algn="ctr">
                        <a:lnSpc>
                          <a:spcPct val="115000"/>
                        </a:lnSpc>
                        <a:spcAft>
                          <a:spcPts val="0"/>
                        </a:spcAft>
                      </a:pPr>
                      <a:r>
                        <a:rPr lang="en-US" sz="1400" dirty="0">
                          <a:solidFill>
                            <a:schemeClr val="tx1"/>
                          </a:solidFill>
                          <a:effectLst/>
                        </a:rPr>
                        <a:t>  </a:t>
                      </a:r>
                      <a:endParaRPr lang="en-US" sz="2800" dirty="0" smtClean="0">
                        <a:solidFill>
                          <a:schemeClr val="tx1"/>
                        </a:solidFill>
                        <a:effectLst/>
                      </a:endParaRPr>
                    </a:p>
                    <a:p>
                      <a:pPr>
                        <a:lnSpc>
                          <a:spcPct val="115000"/>
                        </a:lnSpc>
                        <a:spcAft>
                          <a:spcPts val="0"/>
                        </a:spcAft>
                      </a:pPr>
                      <a:r>
                        <a:rPr lang="en-US" sz="1400" dirty="0" smtClean="0">
                          <a:solidFill>
                            <a:schemeClr val="tx1"/>
                          </a:solidFill>
                          <a:effectLst/>
                        </a:rPr>
                        <a:t> </a:t>
                      </a:r>
                      <a:r>
                        <a:rPr lang="en-US" sz="1600" dirty="0" smtClean="0">
                          <a:solidFill>
                            <a:schemeClr val="tx1"/>
                          </a:solidFill>
                          <a:effectLst/>
                        </a:rPr>
                        <a:t>Mean cost per accident</a:t>
                      </a:r>
                      <a:endParaRPr lang="en-US" sz="3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rowSpan="2" hMerge="1">
                  <a:txBody>
                    <a:bodyPr/>
                    <a:lstStyle/>
                    <a:p>
                      <a:endParaRPr lang="en-US"/>
                    </a:p>
                  </a:txBody>
                  <a:tcPr/>
                </a:tc>
                <a:tc gridSpan="3">
                  <a:txBody>
                    <a:bodyPr/>
                    <a:lstStyle/>
                    <a:p>
                      <a:pPr algn="ctr">
                        <a:lnSpc>
                          <a:spcPct val="115000"/>
                        </a:lnSpc>
                        <a:spcAft>
                          <a:spcPts val="0"/>
                        </a:spcAft>
                      </a:pPr>
                      <a:r>
                        <a:rPr lang="en-US" sz="1400">
                          <a:solidFill>
                            <a:schemeClr val="tx1"/>
                          </a:solidFill>
                          <a:effectLst/>
                        </a:rPr>
                        <a:t>Number of casualties in 3 situations</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r>
              <a:tr h="779408">
                <a:tc gridSpan="2" vMerge="1">
                  <a:txBody>
                    <a:bodyPr/>
                    <a:lstStyle/>
                    <a:p>
                      <a:endParaRPr lang="en-US"/>
                    </a:p>
                  </a:txBody>
                  <a:tcPr/>
                </a:tc>
                <a:tc hMerge="1" vMerge="1">
                  <a:txBody>
                    <a:bodyPr/>
                    <a:lstStyle/>
                    <a:p>
                      <a:endParaRPr lang="en-US"/>
                    </a:p>
                  </a:txBody>
                  <a:tcPr/>
                </a:tc>
                <a:tc>
                  <a:txBody>
                    <a:bodyPr/>
                    <a:lstStyle/>
                    <a:p>
                      <a:pPr algn="ctr">
                        <a:lnSpc>
                          <a:spcPct val="115000"/>
                        </a:lnSpc>
                        <a:spcAft>
                          <a:spcPts val="0"/>
                        </a:spcAft>
                      </a:pPr>
                      <a:r>
                        <a:rPr lang="en-US" sz="1400" b="1" dirty="0">
                          <a:solidFill>
                            <a:schemeClr val="tx1"/>
                          </a:solidFill>
                          <a:effectLst/>
                        </a:rPr>
                        <a:t>At-grade intersection</a:t>
                      </a:r>
                      <a:endParaRPr lang="en-US" sz="2800" b="1"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b="1" dirty="0">
                          <a:solidFill>
                            <a:schemeClr val="tx1"/>
                          </a:solidFill>
                          <a:effectLst/>
                        </a:rPr>
                        <a:t>During construction</a:t>
                      </a:r>
                      <a:endParaRPr lang="en-US" sz="2800" b="1"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b="1" dirty="0">
                          <a:solidFill>
                            <a:schemeClr val="tx1"/>
                          </a:solidFill>
                          <a:effectLst/>
                        </a:rPr>
                        <a:t>Flyover intersection</a:t>
                      </a:r>
                      <a:endParaRPr lang="en-US" sz="2800" b="1"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44540">
                <a:tc>
                  <a:txBody>
                    <a:bodyPr/>
                    <a:lstStyle/>
                    <a:p>
                      <a:pPr>
                        <a:lnSpc>
                          <a:spcPct val="115000"/>
                        </a:lnSpc>
                        <a:spcAft>
                          <a:spcPts val="0"/>
                        </a:spcAft>
                      </a:pPr>
                      <a:r>
                        <a:rPr lang="en-US" sz="1400">
                          <a:solidFill>
                            <a:schemeClr val="tx1"/>
                          </a:solidFill>
                          <a:effectLst/>
                        </a:rPr>
                        <a:t> Fatal</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400">
                          <a:solidFill>
                            <a:schemeClr val="tx1"/>
                          </a:solidFill>
                          <a:effectLst/>
                        </a:rPr>
                        <a:t> 5,178,000</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dirty="0">
                          <a:solidFill>
                            <a:schemeClr val="tx1"/>
                          </a:solidFill>
                          <a:effectLst/>
                        </a:rPr>
                        <a:t>-</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6</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dirty="0">
                          <a:solidFill>
                            <a:schemeClr val="tx1"/>
                          </a:solidFill>
                          <a:effectLst/>
                        </a:rPr>
                        <a:t>-</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44540">
                <a:tc>
                  <a:txBody>
                    <a:bodyPr/>
                    <a:lstStyle/>
                    <a:p>
                      <a:pPr>
                        <a:lnSpc>
                          <a:spcPct val="115000"/>
                        </a:lnSpc>
                        <a:spcAft>
                          <a:spcPts val="0"/>
                        </a:spcAft>
                      </a:pPr>
                      <a:r>
                        <a:rPr lang="en-US" sz="1400">
                          <a:solidFill>
                            <a:schemeClr val="tx1"/>
                          </a:solidFill>
                          <a:effectLst/>
                        </a:rPr>
                        <a:t> Disabled</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400">
                          <a:solidFill>
                            <a:schemeClr val="tx1"/>
                          </a:solidFill>
                          <a:effectLst/>
                        </a:rPr>
                        <a:t> 6,168,500</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dirty="0">
                          <a:solidFill>
                            <a:schemeClr val="tx1"/>
                          </a:solidFill>
                          <a:effectLst/>
                        </a:rPr>
                        <a:t>0.85</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1.95</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dirty="0">
                          <a:solidFill>
                            <a:schemeClr val="tx1"/>
                          </a:solidFill>
                          <a:effectLst/>
                        </a:rPr>
                        <a:t>0.45</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44540">
                <a:tc>
                  <a:txBody>
                    <a:bodyPr/>
                    <a:lstStyle/>
                    <a:p>
                      <a:pPr>
                        <a:lnSpc>
                          <a:spcPct val="115000"/>
                        </a:lnSpc>
                        <a:spcAft>
                          <a:spcPts val="0"/>
                        </a:spcAft>
                      </a:pPr>
                      <a:r>
                        <a:rPr lang="en-US" sz="1400">
                          <a:solidFill>
                            <a:schemeClr val="tx1"/>
                          </a:solidFill>
                          <a:effectLst/>
                        </a:rPr>
                        <a:t> Seriously injured</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400">
                          <a:solidFill>
                            <a:schemeClr val="tx1"/>
                          </a:solidFill>
                          <a:effectLst/>
                        </a:rPr>
                        <a:t> 151,500</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dirty="0">
                          <a:solidFill>
                            <a:schemeClr val="tx1"/>
                          </a:solidFill>
                          <a:effectLst/>
                        </a:rPr>
                        <a:t>8</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23</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dirty="0">
                          <a:solidFill>
                            <a:schemeClr val="tx1"/>
                          </a:solidFill>
                          <a:effectLst/>
                        </a:rPr>
                        <a:t>1</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44540">
                <a:tc>
                  <a:txBody>
                    <a:bodyPr/>
                    <a:lstStyle/>
                    <a:p>
                      <a:pPr>
                        <a:lnSpc>
                          <a:spcPct val="115000"/>
                        </a:lnSpc>
                        <a:spcAft>
                          <a:spcPts val="0"/>
                        </a:spcAft>
                      </a:pPr>
                      <a:r>
                        <a:rPr lang="en-US" sz="1400">
                          <a:solidFill>
                            <a:schemeClr val="tx1"/>
                          </a:solidFill>
                          <a:effectLst/>
                        </a:rPr>
                        <a:t> Slightly injured</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400">
                          <a:solidFill>
                            <a:schemeClr val="tx1"/>
                          </a:solidFill>
                          <a:effectLst/>
                        </a:rPr>
                        <a:t> 29,750</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dirty="0">
                          <a:solidFill>
                            <a:schemeClr val="tx1"/>
                          </a:solidFill>
                          <a:effectLst/>
                        </a:rPr>
                        <a:t>17</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39</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dirty="0">
                          <a:solidFill>
                            <a:schemeClr val="tx1"/>
                          </a:solidFill>
                          <a:effectLst/>
                        </a:rPr>
                        <a:t>9</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504343">
                <a:tc>
                  <a:txBody>
                    <a:bodyPr/>
                    <a:lstStyle/>
                    <a:p>
                      <a:pPr>
                        <a:lnSpc>
                          <a:spcPct val="115000"/>
                        </a:lnSpc>
                        <a:spcAft>
                          <a:spcPts val="0"/>
                        </a:spcAft>
                      </a:pPr>
                      <a:r>
                        <a:rPr lang="en-US" sz="1400">
                          <a:solidFill>
                            <a:schemeClr val="tx1"/>
                          </a:solidFill>
                          <a:effectLst/>
                        </a:rPr>
                        <a:t> Property damage only</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1400">
                          <a:solidFill>
                            <a:schemeClr val="tx1"/>
                          </a:solidFill>
                          <a:effectLst/>
                        </a:rPr>
                        <a:t> 39,000</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1400" dirty="0">
                          <a:solidFill>
                            <a:schemeClr val="tx1"/>
                          </a:solidFill>
                          <a:effectLst/>
                        </a:rPr>
                        <a:t>25</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67 times + 701,400 Baht</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dirty="0">
                          <a:solidFill>
                            <a:schemeClr val="tx1"/>
                          </a:solidFill>
                          <a:effectLst/>
                        </a:rPr>
                        <a:t>10</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44540">
                <a:tc gridSpan="2">
                  <a:txBody>
                    <a:bodyPr/>
                    <a:lstStyle/>
                    <a:p>
                      <a:pPr algn="ctr">
                        <a:lnSpc>
                          <a:spcPct val="115000"/>
                        </a:lnSpc>
                        <a:spcAft>
                          <a:spcPts val="0"/>
                        </a:spcAft>
                      </a:pPr>
                      <a:r>
                        <a:rPr lang="en-US" sz="1400">
                          <a:solidFill>
                            <a:schemeClr val="tx1"/>
                          </a:solidFill>
                          <a:effectLst/>
                        </a:rPr>
                        <a:t> DOH damage</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a:lnSpc>
                          <a:spcPct val="115000"/>
                        </a:lnSpc>
                        <a:spcAft>
                          <a:spcPts val="0"/>
                        </a:spcAft>
                      </a:pPr>
                      <a:r>
                        <a:rPr lang="en-US" sz="1400" dirty="0">
                          <a:solidFill>
                            <a:schemeClr val="tx1"/>
                          </a:solidFill>
                          <a:effectLst/>
                        </a:rPr>
                        <a:t>-</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533,500 Baht</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dirty="0">
                          <a:solidFill>
                            <a:schemeClr val="tx1"/>
                          </a:solidFill>
                          <a:effectLst/>
                        </a:rPr>
                        <a:t>-</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44540">
                <a:tc gridSpan="2">
                  <a:txBody>
                    <a:bodyPr/>
                    <a:lstStyle/>
                    <a:p>
                      <a:pPr algn="ctr">
                        <a:lnSpc>
                          <a:spcPct val="115000"/>
                        </a:lnSpc>
                        <a:spcAft>
                          <a:spcPts val="0"/>
                        </a:spcAft>
                      </a:pPr>
                      <a:r>
                        <a:rPr lang="en-US" sz="1400">
                          <a:solidFill>
                            <a:schemeClr val="tx1"/>
                          </a:solidFill>
                          <a:effectLst/>
                        </a:rPr>
                        <a:t>Year consider (year)</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a:lnSpc>
                          <a:spcPct val="115000"/>
                        </a:lnSpc>
                        <a:spcAft>
                          <a:spcPts val="0"/>
                        </a:spcAft>
                      </a:pPr>
                      <a:r>
                        <a:rPr lang="en-US" sz="1400" dirty="0">
                          <a:solidFill>
                            <a:schemeClr val="tx1"/>
                          </a:solidFill>
                          <a:effectLst/>
                        </a:rPr>
                        <a:t>2.33</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2.50</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1400" dirty="0">
                          <a:solidFill>
                            <a:schemeClr val="tx1"/>
                          </a:solidFill>
                          <a:effectLst/>
                        </a:rPr>
                        <a:t>1.25</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244540">
                <a:tc gridSpan="2">
                  <a:txBody>
                    <a:bodyPr/>
                    <a:lstStyle/>
                    <a:p>
                      <a:pPr algn="ctr">
                        <a:lnSpc>
                          <a:spcPct val="115000"/>
                        </a:lnSpc>
                        <a:spcAft>
                          <a:spcPts val="0"/>
                        </a:spcAft>
                      </a:pPr>
                      <a:r>
                        <a:rPr lang="en-US" sz="1400">
                          <a:solidFill>
                            <a:schemeClr val="tx1"/>
                          </a:solidFill>
                          <a:effectLst/>
                        </a:rPr>
                        <a:t>Cost</a:t>
                      </a:r>
                      <a:endParaRPr lang="en-US" sz="28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a:lnSpc>
                          <a:spcPct val="115000"/>
                        </a:lnSpc>
                        <a:spcAft>
                          <a:spcPts val="0"/>
                        </a:spcAft>
                      </a:pPr>
                      <a:r>
                        <a:rPr lang="en-US" sz="1400" dirty="0">
                          <a:solidFill>
                            <a:schemeClr val="tx1"/>
                          </a:solidFill>
                          <a:effectLst/>
                        </a:rPr>
                        <a:t>3,405,997</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dirty="0">
                          <a:solidFill>
                            <a:schemeClr val="tx1"/>
                          </a:solidFill>
                          <a:effectLst/>
                        </a:rPr>
                        <a:t>20,635,690</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400" dirty="0">
                          <a:solidFill>
                            <a:schemeClr val="tx1"/>
                          </a:solidFill>
                          <a:effectLst/>
                        </a:rPr>
                        <a:t>2,868,060</a:t>
                      </a:r>
                      <a:endParaRPr lang="en-US" sz="28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504343">
                <a:tc gridSpan="5">
                  <a:txBody>
                    <a:bodyPr/>
                    <a:lstStyle/>
                    <a:p>
                      <a:pPr algn="l">
                        <a:lnSpc>
                          <a:spcPct val="115000"/>
                        </a:lnSpc>
                        <a:spcAft>
                          <a:spcPts val="0"/>
                        </a:spcAft>
                      </a:pPr>
                      <a:r>
                        <a:rPr lang="en-US" sz="1400" dirty="0">
                          <a:solidFill>
                            <a:srgbClr val="FF0000"/>
                          </a:solidFill>
                          <a:effectLst/>
                        </a:rPr>
                        <a:t>Saving in accident costs </a:t>
                      </a:r>
                      <a:r>
                        <a:rPr lang="en-US" sz="1400" dirty="0">
                          <a:solidFill>
                            <a:srgbClr val="00B050"/>
                          </a:solidFill>
                          <a:effectLst/>
                        </a:rPr>
                        <a:t>resulting from converting at-grade intersection to the flyover intersection per year =  </a:t>
                      </a:r>
                      <a:r>
                        <a:rPr lang="en-US" sz="1400" dirty="0">
                          <a:solidFill>
                            <a:srgbClr val="FF0000"/>
                          </a:solidFill>
                          <a:effectLst/>
                        </a:rPr>
                        <a:t>537,937.85 Baht</a:t>
                      </a:r>
                      <a:endParaRPr lang="en-US" sz="2800" dirty="0">
                        <a:solidFill>
                          <a:srgbClr val="FF0000"/>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323528" y="1146931"/>
            <a:ext cx="6696744" cy="400110"/>
          </a:xfrm>
          <a:prstGeom prst="rect">
            <a:avLst/>
          </a:prstGeom>
        </p:spPr>
        <p:txBody>
          <a:bodyPr wrap="square">
            <a:spAutoFit/>
          </a:bodyPr>
          <a:lstStyle/>
          <a:p>
            <a:r>
              <a:rPr lang="en-GB" sz="2000" b="1" dirty="0"/>
              <a:t>Annual average accident cost in each situation</a:t>
            </a:r>
            <a:endParaRPr lang="en-US" sz="2000" b="1" dirty="0"/>
          </a:p>
        </p:txBody>
      </p:sp>
      <p:sp>
        <p:nvSpPr>
          <p:cNvPr id="4"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rgbClr val="FFFF00"/>
                </a:solidFill>
                <a:latin typeface="Arial" pitchFamily="34" charset="0"/>
              </a:rPr>
              <a:pPr/>
              <a:t>13</a:t>
            </a:fld>
            <a:endParaRPr lang="th-TH" sz="2000" b="1" dirty="0">
              <a:solidFill>
                <a:srgbClr val="FFFF00"/>
              </a:solidFill>
              <a:latin typeface="Arial" pitchFamily="34" charset="0"/>
            </a:endParaRPr>
          </a:p>
        </p:txBody>
      </p:sp>
      <p:sp>
        <p:nvSpPr>
          <p:cNvPr id="5" name="Rectangle 4"/>
          <p:cNvSpPr/>
          <p:nvPr/>
        </p:nvSpPr>
        <p:spPr>
          <a:xfrm>
            <a:off x="78476" y="678182"/>
            <a:ext cx="3343416" cy="430887"/>
          </a:xfrm>
          <a:prstGeom prst="rect">
            <a:avLst/>
          </a:prstGeom>
        </p:spPr>
        <p:txBody>
          <a:bodyPr wrap="square">
            <a:spAutoFit/>
          </a:bodyPr>
          <a:lstStyle/>
          <a:p>
            <a:pPr fontAlgn="base" hangingPunct="0">
              <a:spcAft>
                <a:spcPts val="600"/>
              </a:spcAft>
            </a:pPr>
            <a:r>
              <a:rPr lang="en-US" sz="2200" b="1" dirty="0">
                <a:solidFill>
                  <a:srgbClr val="FF0000"/>
                </a:solidFill>
              </a:rPr>
              <a:t>Project Evaluation</a:t>
            </a:r>
          </a:p>
        </p:txBody>
      </p:sp>
      <p:sp>
        <p:nvSpPr>
          <p:cNvPr id="6"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Data Collection</a:t>
            </a:r>
          </a:p>
          <a:p>
            <a:pPr marL="174625" indent="-174625" fontAlgn="base" hangingPunct="0">
              <a:lnSpc>
                <a:spcPct val="95000"/>
              </a:lnSpc>
              <a:buFont typeface="Wingdings" pitchFamily="2" charset="2"/>
              <a:buChar char="v"/>
            </a:pPr>
            <a:r>
              <a:rPr lang="en-US" sz="1200" b="1" dirty="0" smtClean="0">
                <a:solidFill>
                  <a:srgbClr val="FFCCCC"/>
                </a:solidFill>
              </a:rPr>
              <a:t>Project Evaluation</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Cost-Benefit Analysis (CBA)</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25096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1411669"/>
              </p:ext>
            </p:extLst>
          </p:nvPr>
        </p:nvGraphicFramePr>
        <p:xfrm>
          <a:off x="179512" y="579967"/>
          <a:ext cx="8424939" cy="6152592"/>
        </p:xfrm>
        <a:graphic>
          <a:graphicData uri="http://schemas.openxmlformats.org/drawingml/2006/table">
            <a:tbl>
              <a:tblPr firstRow="1" firstCol="1" bandRow="1">
                <a:tableStyleId>{5C22544A-7EE6-4342-B048-85BDC9FD1C3A}</a:tableStyleId>
              </a:tblPr>
              <a:tblGrid>
                <a:gridCol w="503786"/>
                <a:gridCol w="841829"/>
                <a:gridCol w="711200"/>
                <a:gridCol w="1074057"/>
                <a:gridCol w="754743"/>
                <a:gridCol w="711200"/>
                <a:gridCol w="769257"/>
                <a:gridCol w="827413"/>
                <a:gridCol w="827216"/>
                <a:gridCol w="653142"/>
                <a:gridCol w="751096"/>
              </a:tblGrid>
              <a:tr h="232530">
                <a:tc rowSpan="2">
                  <a:txBody>
                    <a:bodyPr/>
                    <a:lstStyle/>
                    <a:p>
                      <a:pPr algn="ctr">
                        <a:lnSpc>
                          <a:spcPct val="115000"/>
                        </a:lnSpc>
                        <a:spcAft>
                          <a:spcPts val="0"/>
                        </a:spcAft>
                      </a:pPr>
                      <a:r>
                        <a:rPr lang="en-US" sz="1100" dirty="0">
                          <a:solidFill>
                            <a:schemeClr val="tx1"/>
                          </a:solidFill>
                          <a:effectLst/>
                        </a:rPr>
                        <a:t>No.</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indent="24130" algn="ctr">
                        <a:lnSpc>
                          <a:spcPct val="90000"/>
                        </a:lnSpc>
                        <a:spcAft>
                          <a:spcPts val="0"/>
                        </a:spcAft>
                      </a:pPr>
                      <a:r>
                        <a:rPr lang="en-US" sz="1100" dirty="0">
                          <a:solidFill>
                            <a:schemeClr val="tx1"/>
                          </a:solidFill>
                          <a:effectLst/>
                        </a:rPr>
                        <a:t>Items</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indent="24130" algn="ctr">
                        <a:lnSpc>
                          <a:spcPct val="90000"/>
                        </a:lnSpc>
                        <a:spcAft>
                          <a:spcPts val="0"/>
                        </a:spcAft>
                      </a:pPr>
                      <a:r>
                        <a:rPr lang="en-US" sz="1100">
                          <a:solidFill>
                            <a:schemeClr val="tx1"/>
                          </a:solidFill>
                          <a:effectLst/>
                        </a:rPr>
                        <a:t>Intersection situation</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indent="24130" algn="ctr">
                        <a:lnSpc>
                          <a:spcPct val="90000"/>
                        </a:lnSpc>
                        <a:spcAft>
                          <a:spcPts val="0"/>
                        </a:spcAft>
                      </a:pPr>
                      <a:r>
                        <a:rPr lang="en-US" sz="1100" dirty="0">
                          <a:solidFill>
                            <a:schemeClr val="tx1"/>
                          </a:solidFill>
                          <a:effectLst/>
                        </a:rPr>
                        <a:t>Results</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0522">
                <a:tc vMerge="1">
                  <a:txBody>
                    <a:bodyPr/>
                    <a:lstStyle/>
                    <a:p>
                      <a:endParaRPr lang="en-US"/>
                    </a:p>
                  </a:txBody>
                  <a:tcPr/>
                </a:tc>
                <a:tc>
                  <a:txBody>
                    <a:bodyPr/>
                    <a:lstStyle/>
                    <a:p>
                      <a:pPr algn="ctr">
                        <a:lnSpc>
                          <a:spcPct val="90000"/>
                        </a:lnSpc>
                        <a:spcAft>
                          <a:spcPts val="0"/>
                        </a:spcAft>
                      </a:pPr>
                      <a:r>
                        <a:rPr lang="en-US" sz="1100">
                          <a:solidFill>
                            <a:schemeClr val="tx1"/>
                          </a:solidFill>
                          <a:effectLst/>
                        </a:rPr>
                        <a:t>Issues</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100">
                          <a:solidFill>
                            <a:schemeClr val="tx1"/>
                          </a:solidFill>
                          <a:effectLst/>
                        </a:rPr>
                        <a:t>(units)</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100" dirty="0">
                          <a:solidFill>
                            <a:schemeClr val="tx1"/>
                          </a:solidFill>
                          <a:effectLst/>
                        </a:rPr>
                        <a:t>At-grade</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lnSpc>
                          <a:spcPct val="90000"/>
                        </a:lnSpc>
                        <a:spcAft>
                          <a:spcPts val="0"/>
                        </a:spcAft>
                      </a:pPr>
                      <a:r>
                        <a:rPr lang="en-US" sz="1100" dirty="0">
                          <a:solidFill>
                            <a:schemeClr val="tx1"/>
                          </a:solidFill>
                          <a:effectLst/>
                        </a:rPr>
                        <a:t>Flyover</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gridSpan="2">
                  <a:txBody>
                    <a:bodyPr/>
                    <a:lstStyle/>
                    <a:p>
                      <a:pPr algn="ctr">
                        <a:lnSpc>
                          <a:spcPct val="90000"/>
                        </a:lnSpc>
                        <a:spcAft>
                          <a:spcPts val="0"/>
                        </a:spcAft>
                      </a:pPr>
                      <a:r>
                        <a:rPr lang="en-US" sz="1100" dirty="0">
                          <a:solidFill>
                            <a:schemeClr val="tx1"/>
                          </a:solidFill>
                          <a:effectLst/>
                        </a:rPr>
                        <a:t>Reduction</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algn="ctr">
                        <a:lnSpc>
                          <a:spcPct val="90000"/>
                        </a:lnSpc>
                        <a:spcAft>
                          <a:spcPts val="0"/>
                        </a:spcAft>
                      </a:pPr>
                      <a:r>
                        <a:rPr lang="en-US" sz="1100" dirty="0">
                          <a:solidFill>
                            <a:schemeClr val="tx1"/>
                          </a:solidFill>
                          <a:effectLst/>
                        </a:rPr>
                        <a:t>Increase</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131336">
                <a:tc gridSpan="11">
                  <a:txBody>
                    <a:bodyPr/>
                    <a:lstStyle/>
                    <a:p>
                      <a:pPr algn="ctr">
                        <a:lnSpc>
                          <a:spcPct val="90000"/>
                        </a:lnSpc>
                        <a:spcAft>
                          <a:spcPts val="0"/>
                        </a:spcAft>
                      </a:pPr>
                      <a:r>
                        <a:rPr lang="en-US" sz="9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8275">
                <a:tc rowSpan="3">
                  <a:txBody>
                    <a:bodyPr/>
                    <a:lstStyle/>
                    <a:p>
                      <a:pPr algn="ctr">
                        <a:lnSpc>
                          <a:spcPct val="115000"/>
                        </a:lnSpc>
                        <a:spcAft>
                          <a:spcPts val="0"/>
                        </a:spcAft>
                      </a:pPr>
                      <a:r>
                        <a:rPr lang="en-US" sz="1100">
                          <a:solidFill>
                            <a:schemeClr val="tx1"/>
                          </a:solidFill>
                          <a:effectLst/>
                        </a:rPr>
                        <a:t>1</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indent="24130" algn="ctr">
                        <a:lnSpc>
                          <a:spcPct val="115000"/>
                        </a:lnSpc>
                        <a:spcAft>
                          <a:spcPts val="0"/>
                        </a:spcAft>
                      </a:pPr>
                      <a:r>
                        <a:rPr lang="en-US" sz="1100" dirty="0">
                          <a:solidFill>
                            <a:schemeClr val="tx1"/>
                          </a:solidFill>
                          <a:effectLst/>
                        </a:rPr>
                        <a:t>Total vehicle delay per day</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1430" algn="ctr">
                        <a:lnSpc>
                          <a:spcPct val="90000"/>
                        </a:lnSpc>
                        <a:spcAft>
                          <a:spcPts val="0"/>
                        </a:spcAft>
                      </a:pPr>
                      <a:r>
                        <a:rPr lang="en-US" sz="1100">
                          <a:solidFill>
                            <a:schemeClr val="tx1"/>
                          </a:solidFill>
                          <a:effectLst/>
                        </a:rPr>
                        <a:t>(second)</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100" dirty="0">
                          <a:solidFill>
                            <a:schemeClr val="tx1"/>
                          </a:solidFill>
                          <a:effectLst/>
                        </a:rPr>
                        <a:t>32,116</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lnSpc>
                          <a:spcPct val="90000"/>
                        </a:lnSpc>
                        <a:spcAft>
                          <a:spcPts val="0"/>
                        </a:spcAft>
                      </a:pPr>
                      <a:r>
                        <a:rPr lang="en-US" sz="1100" dirty="0">
                          <a:solidFill>
                            <a:schemeClr val="tx1"/>
                          </a:solidFill>
                          <a:effectLst/>
                        </a:rPr>
                        <a:t>20,845</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11,271</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lumMod val="20000"/>
                        <a:lumOff val="80000"/>
                      </a:schemeClr>
                    </a:solidFill>
                  </a:tcPr>
                </a:tc>
                <a:tc rowSpan="3">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1100" dirty="0" smtClean="0">
                          <a:solidFill>
                            <a:schemeClr val="tx1"/>
                          </a:solidFill>
                          <a:effectLst/>
                        </a:rPr>
                        <a:t>-</a:t>
                      </a:r>
                      <a:r>
                        <a:rPr lang="en-US" sz="1200" baseline="0" dirty="0" smtClean="0">
                          <a:solidFill>
                            <a:schemeClr val="tx1"/>
                          </a:solidFill>
                          <a:effectLst/>
                          <a:latin typeface="Calibri" panose="020F0502020204030204" pitchFamily="34" charset="0"/>
                          <a:cs typeface="Angsana New" panose="02020603050405020304" pitchFamily="18" charset="-34"/>
                        </a:rPr>
                        <a:t> </a:t>
                      </a:r>
                      <a:r>
                        <a:rPr lang="en-US" sz="1100" dirty="0" smtClean="0">
                          <a:solidFill>
                            <a:schemeClr val="tx1"/>
                          </a:solidFill>
                          <a:effectLst/>
                        </a:rPr>
                        <a:t>34.5%</a:t>
                      </a:r>
                      <a:endParaRPr lang="en-US" sz="1200" dirty="0">
                        <a:solidFill>
                          <a:schemeClr val="tx1"/>
                        </a:solidFill>
                        <a:effectLst/>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lumMod val="20000"/>
                        <a:lumOff val="80000"/>
                      </a:schemeClr>
                    </a:solidFill>
                  </a:tcPr>
                </a:tc>
                <a:tc rowSpan="3" gridSpan="2">
                  <a:txBody>
                    <a:bodyPr/>
                    <a:lstStyle/>
                    <a:p>
                      <a:pPr>
                        <a:lnSpc>
                          <a:spcPct val="115000"/>
                        </a:lnSpc>
                        <a:spcAft>
                          <a:spcPts val="0"/>
                        </a:spcAft>
                      </a:pPr>
                      <a:r>
                        <a:rPr lang="en-US" sz="1100" dirty="0">
                          <a:solidFill>
                            <a:schemeClr val="tx1"/>
                          </a:solidFill>
                          <a:effectLst/>
                        </a:rPr>
                        <a:t> </a:t>
                      </a:r>
                      <a:endParaRPr lang="en-US" sz="1200" dirty="0">
                        <a:solidFill>
                          <a:schemeClr val="tx1"/>
                        </a:solidFill>
                        <a:effectLst/>
                      </a:endParaRPr>
                    </a:p>
                    <a:p>
                      <a:pPr algn="ctr">
                        <a:lnSpc>
                          <a:spcPct val="90000"/>
                        </a:lnSpc>
                        <a:spcAft>
                          <a:spcPts val="0"/>
                        </a:spcAft>
                      </a:pPr>
                      <a:r>
                        <a:rPr lang="en-US" sz="11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3" hMerge="1">
                  <a:txBody>
                    <a:bodyPr/>
                    <a:lstStyle/>
                    <a:p>
                      <a:endParaRPr lang="en-US"/>
                    </a:p>
                  </a:txBody>
                  <a:tcPr/>
                </a:tc>
              </a:tr>
              <a:tr h="188275">
                <a:tc vMerge="1">
                  <a:txBody>
                    <a:bodyPr/>
                    <a:lstStyle/>
                    <a:p>
                      <a:endParaRPr lang="en-US"/>
                    </a:p>
                  </a:txBody>
                  <a:tcPr/>
                </a:tc>
                <a:tc vMerge="1">
                  <a:txBody>
                    <a:bodyPr/>
                    <a:lstStyle/>
                    <a:p>
                      <a:endParaRPr lang="en-US"/>
                    </a:p>
                  </a:txBody>
                  <a:tcPr/>
                </a:tc>
                <a:tc>
                  <a:txBody>
                    <a:bodyPr/>
                    <a:lstStyle/>
                    <a:p>
                      <a:pPr indent="-11430" algn="ctr">
                        <a:lnSpc>
                          <a:spcPct val="90000"/>
                        </a:lnSpc>
                        <a:spcAft>
                          <a:spcPts val="0"/>
                        </a:spcAft>
                      </a:pPr>
                      <a:r>
                        <a:rPr lang="en-US" sz="1100">
                          <a:solidFill>
                            <a:schemeClr val="tx1"/>
                          </a:solidFill>
                          <a:effectLst/>
                        </a:rPr>
                        <a:t>(minute)</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100" dirty="0">
                          <a:solidFill>
                            <a:schemeClr val="tx1"/>
                          </a:solidFill>
                          <a:effectLst/>
                        </a:rPr>
                        <a:t>535.3</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lnSpc>
                          <a:spcPct val="90000"/>
                        </a:lnSpc>
                        <a:spcAft>
                          <a:spcPts val="0"/>
                        </a:spcAft>
                      </a:pPr>
                      <a:r>
                        <a:rPr lang="en-US" sz="1100" dirty="0">
                          <a:solidFill>
                            <a:schemeClr val="tx1"/>
                          </a:solidFill>
                          <a:effectLst/>
                        </a:rPr>
                        <a:t>347.4</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187.9</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264980">
                <a:tc vMerge="1">
                  <a:txBody>
                    <a:bodyPr/>
                    <a:lstStyle/>
                    <a:p>
                      <a:endParaRPr lang="en-US"/>
                    </a:p>
                  </a:txBody>
                  <a:tcPr/>
                </a:tc>
                <a:tc vMerge="1">
                  <a:txBody>
                    <a:bodyPr/>
                    <a:lstStyle/>
                    <a:p>
                      <a:endParaRPr lang="en-US"/>
                    </a:p>
                  </a:txBody>
                  <a:tcPr/>
                </a:tc>
                <a:tc>
                  <a:txBody>
                    <a:bodyPr/>
                    <a:lstStyle/>
                    <a:p>
                      <a:pPr indent="-11430" algn="ctr">
                        <a:lnSpc>
                          <a:spcPct val="90000"/>
                        </a:lnSpc>
                        <a:spcAft>
                          <a:spcPts val="0"/>
                        </a:spcAft>
                      </a:pPr>
                      <a:r>
                        <a:rPr lang="en-US" sz="1100">
                          <a:solidFill>
                            <a:schemeClr val="tx1"/>
                          </a:solidFill>
                          <a:effectLst/>
                        </a:rPr>
                        <a:t>(hour)</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spcAft>
                          <a:spcPts val="0"/>
                        </a:spcAft>
                      </a:pPr>
                      <a:r>
                        <a:rPr lang="en-US" sz="1100" dirty="0">
                          <a:solidFill>
                            <a:schemeClr val="tx1"/>
                          </a:solidFill>
                          <a:effectLst/>
                        </a:rPr>
                        <a:t>8.9</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lnSpc>
                          <a:spcPct val="90000"/>
                        </a:lnSpc>
                        <a:spcAft>
                          <a:spcPts val="0"/>
                        </a:spcAft>
                      </a:pPr>
                      <a:r>
                        <a:rPr lang="en-US" sz="1100" dirty="0">
                          <a:solidFill>
                            <a:schemeClr val="tx1"/>
                          </a:solidFill>
                          <a:effectLst/>
                        </a:rPr>
                        <a:t>5.8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3.1</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80992">
                <a:tc gridSpan="9">
                  <a:txBody>
                    <a:bodyPr/>
                    <a:lstStyle/>
                    <a:p>
                      <a:pPr algn="ctr">
                        <a:lnSpc>
                          <a:spcPct val="90000"/>
                        </a:lnSpc>
                        <a:spcAft>
                          <a:spcPts val="0"/>
                        </a:spcAft>
                      </a:pPr>
                      <a:r>
                        <a:rPr lang="en-US" sz="100" dirty="0">
                          <a:solidFill>
                            <a:schemeClr val="tx1"/>
                          </a:solidFill>
                          <a:effectLst/>
                        </a:rPr>
                        <a:t> </a:t>
                      </a:r>
                      <a:endParaRPr lang="en-US" sz="4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nSpc>
                          <a:spcPct val="115000"/>
                        </a:lnSpc>
                        <a:spcAft>
                          <a:spcPts val="1000"/>
                        </a:spcAft>
                      </a:pPr>
                      <a:r>
                        <a:rPr lang="en-US" sz="400" dirty="0">
                          <a:solidFill>
                            <a:schemeClr val="tx1"/>
                          </a:solidFill>
                          <a:effectLst/>
                        </a:rPr>
                        <a:t> </a:t>
                      </a:r>
                      <a:endParaRPr lang="en-US" sz="4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160522">
                <a:tc rowSpan="4">
                  <a:txBody>
                    <a:bodyPr/>
                    <a:lstStyle/>
                    <a:p>
                      <a:pPr algn="ctr">
                        <a:lnSpc>
                          <a:spcPct val="115000"/>
                        </a:lnSpc>
                        <a:spcAft>
                          <a:spcPts val="0"/>
                        </a:spcAft>
                      </a:pPr>
                      <a:r>
                        <a:rPr lang="en-US" sz="1100">
                          <a:solidFill>
                            <a:schemeClr val="tx1"/>
                          </a:solidFill>
                          <a:effectLst/>
                        </a:rPr>
                        <a:t>2</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indent="24130" algn="ctr">
                        <a:lnSpc>
                          <a:spcPct val="115000"/>
                        </a:lnSpc>
                        <a:spcAft>
                          <a:spcPts val="0"/>
                        </a:spcAft>
                      </a:pPr>
                      <a:r>
                        <a:rPr lang="en-US" sz="1100" dirty="0">
                          <a:solidFill>
                            <a:schemeClr val="tx1"/>
                          </a:solidFill>
                          <a:effectLst/>
                        </a:rPr>
                        <a:t>Traffic volume </a:t>
                      </a:r>
                      <a:endParaRPr lang="en-US" sz="1200" dirty="0">
                        <a:solidFill>
                          <a:schemeClr val="tx1"/>
                        </a:solidFill>
                        <a:effectLst/>
                      </a:endParaRPr>
                    </a:p>
                    <a:p>
                      <a:pPr indent="24130" algn="ctr">
                        <a:lnSpc>
                          <a:spcPct val="115000"/>
                        </a:lnSpc>
                        <a:spcAft>
                          <a:spcPts val="0"/>
                        </a:spcAft>
                      </a:pPr>
                      <a:r>
                        <a:rPr lang="en-US" sz="1100" dirty="0">
                          <a:solidFill>
                            <a:schemeClr val="tx1"/>
                          </a:solidFill>
                          <a:effectLst/>
                        </a:rPr>
                        <a:t>per day</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lnSpc>
                          <a:spcPct val="90000"/>
                        </a:lnSpc>
                        <a:spcAft>
                          <a:spcPts val="0"/>
                        </a:spcAft>
                      </a:pPr>
                      <a:r>
                        <a:rPr lang="en-US" sz="1100">
                          <a:solidFill>
                            <a:schemeClr val="tx1"/>
                          </a:solidFill>
                          <a:effectLst/>
                        </a:rPr>
                        <a:t>(PCU/</a:t>
                      </a:r>
                      <a:endParaRPr lang="en-US" sz="1200">
                        <a:solidFill>
                          <a:schemeClr val="tx1"/>
                        </a:solidFill>
                        <a:effectLst/>
                      </a:endParaRPr>
                    </a:p>
                    <a:p>
                      <a:pPr algn="ctr">
                        <a:lnSpc>
                          <a:spcPct val="90000"/>
                        </a:lnSpc>
                        <a:spcAft>
                          <a:spcPts val="0"/>
                        </a:spcAft>
                      </a:pPr>
                      <a:r>
                        <a:rPr lang="en-US" sz="1100">
                          <a:solidFill>
                            <a:schemeClr val="tx1"/>
                          </a:solidFill>
                          <a:effectLst/>
                        </a:rPr>
                        <a:t>day)</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lnSpc>
                          <a:spcPct val="90000"/>
                        </a:lnSpc>
                        <a:spcAft>
                          <a:spcPts val="0"/>
                        </a:spcAft>
                      </a:pPr>
                      <a:r>
                        <a:rPr lang="en-US" sz="1100" dirty="0">
                          <a:solidFill>
                            <a:schemeClr val="tx1"/>
                          </a:solidFill>
                          <a:effectLst/>
                        </a:rPr>
                        <a:t>60,351</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lnSpc>
                          <a:spcPct val="90000"/>
                        </a:lnSpc>
                        <a:spcAft>
                          <a:spcPts val="0"/>
                        </a:spcAft>
                      </a:pPr>
                      <a:r>
                        <a:rPr lang="en-US" sz="1100" dirty="0">
                          <a:solidFill>
                            <a:schemeClr val="tx1"/>
                          </a:solidFill>
                          <a:effectLst/>
                        </a:rPr>
                        <a:t>64,219</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rowSpan="4"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4" hMerge="1">
                  <a:txBody>
                    <a:bodyPr/>
                    <a:lstStyle/>
                    <a:p>
                      <a:endParaRPr lang="en-US"/>
                    </a:p>
                  </a:txBody>
                  <a:tcPr/>
                </a:tc>
                <a:tc rowSpan="4">
                  <a:txBody>
                    <a:bodyPr/>
                    <a:lstStyle/>
                    <a:p>
                      <a:pPr algn="ctr">
                        <a:lnSpc>
                          <a:spcPct val="90000"/>
                        </a:lnSpc>
                        <a:spcAft>
                          <a:spcPts val="0"/>
                        </a:spcAft>
                      </a:pPr>
                      <a:r>
                        <a:rPr lang="en-US" sz="1100" dirty="0">
                          <a:solidFill>
                            <a:schemeClr val="tx1"/>
                          </a:solidFill>
                          <a:effectLst/>
                        </a:rPr>
                        <a:t>3,904</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4">
                  <a:txBody>
                    <a:bodyPr/>
                    <a:lstStyle/>
                    <a:p>
                      <a:pPr algn="ctr">
                        <a:lnSpc>
                          <a:spcPct val="90000"/>
                        </a:lnSpc>
                        <a:spcAft>
                          <a:spcPts val="0"/>
                        </a:spcAft>
                      </a:pPr>
                      <a:r>
                        <a:rPr lang="en-US" sz="1100" dirty="0">
                          <a:solidFill>
                            <a:schemeClr val="tx1"/>
                          </a:solidFill>
                          <a:effectLst/>
                        </a:rPr>
                        <a:t>6.0%</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882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90000"/>
                        </a:lnSpc>
                        <a:spcAft>
                          <a:spcPts val="0"/>
                        </a:spcAft>
                      </a:pPr>
                      <a:r>
                        <a:rPr lang="en-US" sz="1100" dirty="0">
                          <a:solidFill>
                            <a:schemeClr val="tx1"/>
                          </a:solidFill>
                          <a:effectLst/>
                        </a:rPr>
                        <a:t>PCU</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Truck</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r>
              <a:tr h="37655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90000"/>
                        </a:lnSpc>
                        <a:spcAft>
                          <a:spcPts val="0"/>
                        </a:spcAft>
                      </a:pPr>
                      <a:r>
                        <a:rPr lang="en-US" sz="1100" dirty="0">
                          <a:solidFill>
                            <a:schemeClr val="tx1"/>
                          </a:solidFill>
                          <a:effectLst/>
                        </a:rPr>
                        <a:t>47,261</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16,958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r>
              <a:tr h="31379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90000"/>
                        </a:lnSpc>
                        <a:spcAft>
                          <a:spcPts val="0"/>
                        </a:spcAft>
                      </a:pPr>
                      <a:r>
                        <a:rPr lang="en-US" sz="1100" dirty="0">
                          <a:solidFill>
                            <a:schemeClr val="tx1"/>
                          </a:solidFill>
                          <a:effectLst/>
                        </a:rPr>
                        <a:t>73.6%</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26.4%</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r>
              <a:tr h="160522">
                <a:tc rowSpan="10">
                  <a:txBody>
                    <a:bodyPr/>
                    <a:lstStyle/>
                    <a:p>
                      <a:pPr algn="ctr">
                        <a:lnSpc>
                          <a:spcPct val="90000"/>
                        </a:lnSpc>
                        <a:spcAft>
                          <a:spcPts val="0"/>
                        </a:spcAft>
                      </a:pPr>
                      <a:r>
                        <a:rPr lang="en-US" sz="11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gridSpan="2">
                  <a:txBody>
                    <a:bodyPr/>
                    <a:lstStyle/>
                    <a:p>
                      <a:pPr algn="ctr">
                        <a:lnSpc>
                          <a:spcPct val="90000"/>
                        </a:lnSpc>
                        <a:spcAft>
                          <a:spcPts val="0"/>
                        </a:spcAft>
                      </a:pPr>
                      <a:r>
                        <a:rPr lang="en-US" sz="1100">
                          <a:solidFill>
                            <a:schemeClr val="tx1"/>
                          </a:solidFill>
                          <a:effectLst/>
                        </a:rPr>
                        <a:t>Under the flyover</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hMerge="1">
                  <a:txBody>
                    <a:bodyPr/>
                    <a:lstStyle/>
                    <a:p>
                      <a:endParaRPr lang="en-US"/>
                    </a:p>
                  </a:txBody>
                  <a:tcPr/>
                </a:tc>
                <a:tc rowSpan="4">
                  <a:txBody>
                    <a:bodyPr/>
                    <a:lstStyle/>
                    <a:p>
                      <a:pPr algn="ctr">
                        <a:lnSpc>
                          <a:spcPct val="90000"/>
                        </a:lnSpc>
                        <a:spcAft>
                          <a:spcPts val="0"/>
                        </a:spcAft>
                      </a:pPr>
                      <a:r>
                        <a:rPr lang="en-US" sz="1100" dirty="0">
                          <a:solidFill>
                            <a:schemeClr val="tx1"/>
                          </a:solidFill>
                          <a:effectLst/>
                        </a:rPr>
                        <a:t>60,351</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lnSpc>
                          <a:spcPct val="90000"/>
                        </a:lnSpc>
                        <a:spcAft>
                          <a:spcPts val="0"/>
                        </a:spcAft>
                      </a:pPr>
                      <a:r>
                        <a:rPr lang="en-US" sz="1100" dirty="0">
                          <a:solidFill>
                            <a:schemeClr val="tx1"/>
                          </a:solidFill>
                          <a:effectLst/>
                        </a:rPr>
                        <a:t>39,915 (62.16%)</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rowSpan="4">
                  <a:txBody>
                    <a:bodyPr/>
                    <a:lstStyle/>
                    <a:p>
                      <a:pPr algn="ctr">
                        <a:lnSpc>
                          <a:spcPct val="90000"/>
                        </a:lnSpc>
                        <a:spcAft>
                          <a:spcPts val="0"/>
                        </a:spcAft>
                      </a:pPr>
                      <a:r>
                        <a:rPr lang="en-US" sz="1050">
                          <a:solidFill>
                            <a:schemeClr val="tx1"/>
                          </a:solidFill>
                          <a:effectLst/>
                        </a:rPr>
                        <a:t>20,436</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4">
                  <a:txBody>
                    <a:bodyPr/>
                    <a:lstStyle/>
                    <a:p>
                      <a:pPr algn="ctr">
                        <a:lnSpc>
                          <a:spcPct val="90000"/>
                        </a:lnSpc>
                        <a:spcAft>
                          <a:spcPts val="0"/>
                        </a:spcAft>
                      </a:pPr>
                      <a:r>
                        <a:rPr lang="en-US" sz="1100" dirty="0" smtClean="0">
                          <a:solidFill>
                            <a:schemeClr val="tx1"/>
                          </a:solidFill>
                          <a:effectLst/>
                        </a:rPr>
                        <a:t>- 33.8</a:t>
                      </a: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4"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rowSpan="4" hMerge="1">
                  <a:txBody>
                    <a:bodyPr/>
                    <a:lstStyle/>
                    <a:p>
                      <a:endParaRPr lang="en-US"/>
                    </a:p>
                  </a:txBody>
                  <a:tcPr/>
                </a:tc>
              </a:tr>
              <a:tr h="188275">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lnSpc>
                          <a:spcPct val="90000"/>
                        </a:lnSpc>
                        <a:spcAft>
                          <a:spcPts val="0"/>
                        </a:spcAft>
                      </a:pPr>
                      <a:r>
                        <a:rPr lang="en-US" sz="1100" dirty="0">
                          <a:solidFill>
                            <a:schemeClr val="tx1"/>
                          </a:solidFill>
                          <a:effectLst/>
                        </a:rPr>
                        <a:t>PCU</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Truck</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376551">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lnSpc>
                          <a:spcPct val="90000"/>
                        </a:lnSpc>
                        <a:spcAft>
                          <a:spcPts val="0"/>
                        </a:spcAft>
                      </a:pPr>
                      <a:r>
                        <a:rPr lang="en-US" sz="1100" dirty="0">
                          <a:solidFill>
                            <a:schemeClr val="tx1"/>
                          </a:solidFill>
                          <a:effectLst/>
                        </a:rPr>
                        <a:t>32,837</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7,078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313792">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lnSpc>
                          <a:spcPct val="90000"/>
                        </a:lnSpc>
                        <a:spcAft>
                          <a:spcPts val="0"/>
                        </a:spcAft>
                      </a:pPr>
                      <a:r>
                        <a:rPr lang="en-US" sz="1100" dirty="0">
                          <a:solidFill>
                            <a:schemeClr val="tx1"/>
                          </a:solidFill>
                          <a:effectLst/>
                        </a:rPr>
                        <a:t>82.2%</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17.8%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247747">
                <a:tc vMerge="1">
                  <a:txBody>
                    <a:bodyPr/>
                    <a:lstStyle/>
                    <a:p>
                      <a:endParaRPr lang="en-US"/>
                    </a:p>
                  </a:txBody>
                  <a:tcPr/>
                </a:tc>
                <a:tc rowSpan="6" gridSpan="2">
                  <a:txBody>
                    <a:bodyPr/>
                    <a:lstStyle/>
                    <a:p>
                      <a:pPr algn="ctr">
                        <a:lnSpc>
                          <a:spcPct val="90000"/>
                        </a:lnSpc>
                        <a:spcAft>
                          <a:spcPts val="0"/>
                        </a:spcAft>
                      </a:pPr>
                      <a:r>
                        <a:rPr lang="en-US" sz="1100" dirty="0">
                          <a:solidFill>
                            <a:schemeClr val="tx1"/>
                          </a:solidFill>
                          <a:effectLst/>
                        </a:rPr>
                        <a:t>On the flyover</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6" hMerge="1">
                  <a:txBody>
                    <a:bodyPr/>
                    <a:lstStyle/>
                    <a:p>
                      <a:endParaRPr lang="en-US"/>
                    </a:p>
                  </a:txBody>
                  <a:tcPr/>
                </a:tc>
                <a:tc rowSpan="6">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lnSpc>
                          <a:spcPct val="90000"/>
                        </a:lnSpc>
                        <a:spcAft>
                          <a:spcPts val="0"/>
                        </a:spcAft>
                      </a:pPr>
                      <a:r>
                        <a:rPr lang="en-US" sz="1100" dirty="0">
                          <a:solidFill>
                            <a:schemeClr val="tx1"/>
                          </a:solidFill>
                          <a:effectLst/>
                        </a:rPr>
                        <a:t>24,304 (37.8%)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rowSpan="6"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6" hMerge="1">
                  <a:txBody>
                    <a:bodyPr/>
                    <a:lstStyle/>
                    <a:p>
                      <a:endParaRPr lang="en-US"/>
                    </a:p>
                  </a:txBody>
                  <a:tcPr/>
                </a:tc>
                <a:tc gridSpan="2">
                  <a:txBody>
                    <a:bodyPr/>
                    <a:lstStyle/>
                    <a:p>
                      <a:pPr algn="ctr">
                        <a:lnSpc>
                          <a:spcPct val="90000"/>
                        </a:lnSpc>
                        <a:spcAft>
                          <a:spcPts val="0"/>
                        </a:spcAft>
                      </a:pPr>
                      <a:r>
                        <a:rPr lang="en-US" sz="1100" dirty="0">
                          <a:solidFill>
                            <a:schemeClr val="tx1"/>
                          </a:solidFill>
                          <a:effectLst/>
                        </a:rPr>
                        <a:t> 24,304 (37.8%)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143687">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lnSpc>
                          <a:spcPct val="90000"/>
                        </a:lnSpc>
                        <a:spcAft>
                          <a:spcPts val="0"/>
                        </a:spcAft>
                      </a:pPr>
                      <a:r>
                        <a:rPr lang="en-US" sz="1100" dirty="0">
                          <a:solidFill>
                            <a:schemeClr val="tx1"/>
                          </a:solidFill>
                          <a:effectLst/>
                        </a:rPr>
                        <a:t>PCU</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Truck</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rowSpan="2">
                  <a:txBody>
                    <a:bodyPr/>
                    <a:lstStyle/>
                    <a:p>
                      <a:pPr algn="ctr">
                        <a:lnSpc>
                          <a:spcPct val="90000"/>
                        </a:lnSpc>
                        <a:spcAft>
                          <a:spcPts val="0"/>
                        </a:spcAft>
                      </a:pPr>
                      <a:r>
                        <a:rPr lang="en-US" sz="1100" dirty="0">
                          <a:solidFill>
                            <a:schemeClr val="tx1"/>
                          </a:solidFill>
                          <a:effectLst/>
                        </a:rPr>
                        <a:t>PCU</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rowSpan="2">
                  <a:txBody>
                    <a:bodyPr/>
                    <a:lstStyle/>
                    <a:p>
                      <a:pPr algn="ctr">
                        <a:lnSpc>
                          <a:spcPct val="90000"/>
                        </a:lnSpc>
                        <a:spcAft>
                          <a:spcPts val="0"/>
                        </a:spcAft>
                      </a:pPr>
                      <a:r>
                        <a:rPr lang="en-US" sz="1100" dirty="0">
                          <a:solidFill>
                            <a:schemeClr val="tx1"/>
                          </a:solidFill>
                          <a:effectLst/>
                        </a:rPr>
                        <a:t>Truck</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r>
              <a:tr h="95867">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rowSpan="2">
                  <a:txBody>
                    <a:bodyPr/>
                    <a:lstStyle/>
                    <a:p>
                      <a:pPr algn="ctr">
                        <a:lnSpc>
                          <a:spcPct val="90000"/>
                        </a:lnSpc>
                        <a:spcAft>
                          <a:spcPts val="0"/>
                        </a:spcAft>
                      </a:pPr>
                      <a:r>
                        <a:rPr lang="en-US" sz="1100" dirty="0">
                          <a:solidFill>
                            <a:schemeClr val="tx1"/>
                          </a:solidFill>
                          <a:effectLst/>
                        </a:rPr>
                        <a:t>14,424</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2" gridSpan="2">
                  <a:txBody>
                    <a:bodyPr/>
                    <a:lstStyle/>
                    <a:p>
                      <a:pPr algn="ctr">
                        <a:lnSpc>
                          <a:spcPct val="90000"/>
                        </a:lnSpc>
                        <a:spcAft>
                          <a:spcPts val="0"/>
                        </a:spcAft>
                      </a:pPr>
                      <a:r>
                        <a:rPr lang="en-US" sz="1100" dirty="0">
                          <a:solidFill>
                            <a:schemeClr val="tx1"/>
                          </a:solidFill>
                          <a:effectLst/>
                        </a:rPr>
                        <a:t>9,880</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2"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pPr algn="ctr">
                        <a:lnSpc>
                          <a:spcPct val="90000"/>
                        </a:lnSpc>
                        <a:spcAft>
                          <a:spcPts val="0"/>
                        </a:spcAft>
                      </a:pP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90000"/>
                        </a:lnSpc>
                        <a:spcAft>
                          <a:spcPts val="0"/>
                        </a:spcAft>
                      </a:pP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6997">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rowSpan="2">
                  <a:txBody>
                    <a:bodyPr/>
                    <a:lstStyle/>
                    <a:p>
                      <a:pPr algn="ctr">
                        <a:lnSpc>
                          <a:spcPct val="90000"/>
                        </a:lnSpc>
                        <a:spcAft>
                          <a:spcPts val="0"/>
                        </a:spcAft>
                      </a:pPr>
                      <a:r>
                        <a:rPr lang="en-US" sz="1050">
                          <a:solidFill>
                            <a:schemeClr val="tx1"/>
                          </a:solidFill>
                          <a:effectLst/>
                        </a:rPr>
                        <a:t>14,424</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rowSpan="2">
                  <a:txBody>
                    <a:bodyPr/>
                    <a:lstStyle/>
                    <a:p>
                      <a:pPr algn="ctr">
                        <a:lnSpc>
                          <a:spcPct val="90000"/>
                        </a:lnSpc>
                        <a:spcAft>
                          <a:spcPts val="0"/>
                        </a:spcAft>
                      </a:pPr>
                      <a:r>
                        <a:rPr lang="en-US" sz="1100" dirty="0">
                          <a:solidFill>
                            <a:schemeClr val="tx1"/>
                          </a:solidFill>
                          <a:effectLst/>
                        </a:rPr>
                        <a:t>9,880</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r>
              <a:tr h="80717">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rowSpan="2">
                  <a:txBody>
                    <a:bodyPr/>
                    <a:lstStyle/>
                    <a:p>
                      <a:pPr algn="ctr">
                        <a:lnSpc>
                          <a:spcPct val="90000"/>
                        </a:lnSpc>
                        <a:spcAft>
                          <a:spcPts val="0"/>
                        </a:spcAft>
                      </a:pPr>
                      <a:r>
                        <a:rPr lang="en-US" sz="1100" dirty="0">
                          <a:solidFill>
                            <a:schemeClr val="tx1"/>
                          </a:solidFill>
                          <a:effectLst/>
                        </a:rPr>
                        <a:t>59.4%</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2" gridSpan="2">
                  <a:txBody>
                    <a:bodyPr/>
                    <a:lstStyle/>
                    <a:p>
                      <a:pPr algn="ctr">
                        <a:lnSpc>
                          <a:spcPct val="90000"/>
                        </a:lnSpc>
                        <a:spcAft>
                          <a:spcPts val="0"/>
                        </a:spcAft>
                      </a:pPr>
                      <a:r>
                        <a:rPr lang="en-US" sz="1100" dirty="0">
                          <a:solidFill>
                            <a:schemeClr val="tx1"/>
                          </a:solidFill>
                          <a:effectLst/>
                        </a:rPr>
                        <a:t>39.6%</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2"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pPr algn="ctr">
                        <a:lnSpc>
                          <a:spcPct val="90000"/>
                        </a:lnSpc>
                        <a:spcAft>
                          <a:spcPts val="0"/>
                        </a:spcAft>
                      </a:pP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lnSpc>
                          <a:spcPct val="90000"/>
                        </a:lnSpc>
                        <a:spcAft>
                          <a:spcPts val="0"/>
                        </a:spcAft>
                      </a:pP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3075">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lnSpc>
                          <a:spcPct val="90000"/>
                        </a:lnSpc>
                        <a:spcAft>
                          <a:spcPts val="0"/>
                        </a:spcAft>
                      </a:pPr>
                      <a:r>
                        <a:rPr lang="en-US" sz="1100">
                          <a:solidFill>
                            <a:schemeClr val="tx1"/>
                          </a:solidFill>
                          <a:effectLst/>
                        </a:rPr>
                        <a:t>59.4%</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c>
                  <a:txBody>
                    <a:bodyPr/>
                    <a:lstStyle/>
                    <a:p>
                      <a:pPr algn="ctr">
                        <a:lnSpc>
                          <a:spcPct val="90000"/>
                        </a:lnSpc>
                        <a:spcAft>
                          <a:spcPts val="0"/>
                        </a:spcAft>
                      </a:pPr>
                      <a:r>
                        <a:rPr lang="en-US" sz="1100" dirty="0">
                          <a:solidFill>
                            <a:schemeClr val="tx1"/>
                          </a:solidFill>
                          <a:effectLst/>
                        </a:rPr>
                        <a:t>39.6%</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20000"/>
                        <a:lumOff val="80000"/>
                      </a:schemeClr>
                    </a:solidFill>
                  </a:tcPr>
                </a:tc>
              </a:tr>
              <a:tr h="74035">
                <a:tc gridSpan="9">
                  <a:txBody>
                    <a:bodyPr/>
                    <a:lstStyle/>
                    <a:p>
                      <a:pPr algn="ctr">
                        <a:lnSpc>
                          <a:spcPct val="90000"/>
                        </a:lnSpc>
                        <a:spcAft>
                          <a:spcPts val="0"/>
                        </a:spcAft>
                      </a:pPr>
                      <a:r>
                        <a:rPr lang="en-US" sz="100" dirty="0">
                          <a:solidFill>
                            <a:schemeClr val="tx1"/>
                          </a:solidFill>
                          <a:effectLst/>
                        </a:rPr>
                        <a:t> </a:t>
                      </a:r>
                      <a:endParaRPr lang="en-US" sz="5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nSpc>
                          <a:spcPct val="115000"/>
                        </a:lnSpc>
                        <a:spcAft>
                          <a:spcPts val="1000"/>
                        </a:spcAft>
                      </a:pPr>
                      <a:r>
                        <a:rPr lang="en-US" sz="500" dirty="0">
                          <a:solidFill>
                            <a:schemeClr val="tx1"/>
                          </a:solidFill>
                          <a:effectLst/>
                        </a:rPr>
                        <a:t> </a:t>
                      </a:r>
                      <a:endParaRPr lang="en-US" sz="5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205111">
                <a:tc>
                  <a:txBody>
                    <a:bodyPr/>
                    <a:lstStyle/>
                    <a:p>
                      <a:pPr algn="ctr">
                        <a:lnSpc>
                          <a:spcPct val="115000"/>
                        </a:lnSpc>
                        <a:spcAft>
                          <a:spcPts val="0"/>
                        </a:spcAft>
                      </a:pPr>
                      <a:r>
                        <a:rPr lang="en-US" sz="1100">
                          <a:solidFill>
                            <a:schemeClr val="tx1"/>
                          </a:solidFill>
                          <a:effectLst/>
                        </a:rPr>
                        <a:t>3</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90000"/>
                        </a:lnSpc>
                        <a:spcAft>
                          <a:spcPts val="0"/>
                        </a:spcAft>
                      </a:pPr>
                      <a:r>
                        <a:rPr lang="en-US" sz="1100" dirty="0">
                          <a:solidFill>
                            <a:schemeClr val="tx1"/>
                          </a:solidFill>
                          <a:effectLst/>
                        </a:rPr>
                        <a:t>Accident statistics</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Before</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dirty="0">
                          <a:solidFill>
                            <a:schemeClr val="tx1"/>
                          </a:solidFill>
                          <a:effectLst/>
                        </a:rPr>
                        <a:t>During </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After</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4">
                  <a:txBody>
                    <a:bodyPr/>
                    <a:lstStyle/>
                    <a:p>
                      <a:pPr algn="ctr">
                        <a:lnSpc>
                          <a:spcPct val="90000"/>
                        </a:lnSpc>
                        <a:spcAft>
                          <a:spcPts val="0"/>
                        </a:spcAft>
                      </a:pPr>
                      <a:r>
                        <a:rPr lang="en-US" sz="1100">
                          <a:solidFill>
                            <a:schemeClr val="tx1"/>
                          </a:solidFill>
                          <a:effectLst/>
                        </a:rPr>
                        <a:t>After - Before</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0522">
                <a:tc rowSpan="8">
                  <a:txBody>
                    <a:bodyPr/>
                    <a:lstStyle/>
                    <a:p>
                      <a:pPr algn="ctr">
                        <a:lnSpc>
                          <a:spcPct val="90000"/>
                        </a:lnSpc>
                        <a:spcAft>
                          <a:spcPts val="0"/>
                        </a:spcAft>
                      </a:pPr>
                      <a:r>
                        <a:rPr lang="en-US" sz="1100">
                          <a:solidFill>
                            <a:schemeClr val="tx1"/>
                          </a:solidFill>
                          <a:effectLst/>
                        </a:rPr>
                        <a:t>  </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indent="-24765">
                        <a:lnSpc>
                          <a:spcPct val="90000"/>
                        </a:lnSpc>
                        <a:spcAft>
                          <a:spcPts val="0"/>
                        </a:spcAft>
                      </a:pPr>
                      <a:r>
                        <a:rPr lang="en-US" sz="1100">
                          <a:solidFill>
                            <a:schemeClr val="tx1"/>
                          </a:solidFill>
                          <a:effectLst/>
                        </a:rPr>
                        <a:t> Fatality (Fal)</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dirty="0">
                          <a:solidFill>
                            <a:schemeClr val="tx1"/>
                          </a:solidFill>
                          <a:effectLst/>
                        </a:rPr>
                        <a:t>6</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90000"/>
                        </a:lnSpc>
                        <a:spcAft>
                          <a:spcPts val="0"/>
                        </a:spcAft>
                      </a:pPr>
                      <a:r>
                        <a:rPr lang="en-US" sz="1100">
                          <a:solidFill>
                            <a:schemeClr val="tx1"/>
                          </a:solidFill>
                          <a:effectLst/>
                        </a:rPr>
                        <a:t>-</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205111">
                <a:tc vMerge="1">
                  <a:txBody>
                    <a:bodyPr/>
                    <a:lstStyle/>
                    <a:p>
                      <a:endParaRPr lang="en-US"/>
                    </a:p>
                  </a:txBody>
                  <a:tcPr/>
                </a:tc>
                <a:tc gridSpan="2">
                  <a:txBody>
                    <a:bodyPr/>
                    <a:lstStyle/>
                    <a:p>
                      <a:pPr indent="-24765">
                        <a:lnSpc>
                          <a:spcPct val="90000"/>
                        </a:lnSpc>
                        <a:spcAft>
                          <a:spcPts val="0"/>
                        </a:spcAft>
                      </a:pPr>
                      <a:r>
                        <a:rPr lang="en-US" sz="1100">
                          <a:solidFill>
                            <a:schemeClr val="tx1"/>
                          </a:solidFill>
                          <a:effectLst/>
                        </a:rPr>
                        <a:t> Disability (Dis)</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0.85</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a:solidFill>
                            <a:schemeClr val="tx1"/>
                          </a:solidFill>
                          <a:effectLst/>
                        </a:rPr>
                        <a:t>1.95</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0.45</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90000"/>
                        </a:lnSpc>
                        <a:spcAft>
                          <a:spcPts val="0"/>
                        </a:spcAft>
                      </a:pPr>
                      <a:r>
                        <a:rPr lang="en-US" sz="1100" dirty="0">
                          <a:solidFill>
                            <a:schemeClr val="tx1"/>
                          </a:solidFill>
                          <a:effectLst/>
                        </a:rPr>
                        <a:t>0.01</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90000"/>
                        </a:lnSpc>
                        <a:spcAft>
                          <a:spcPts val="0"/>
                        </a:spcAft>
                      </a:pPr>
                      <a:r>
                        <a:rPr lang="en-US" sz="1100">
                          <a:solidFill>
                            <a:schemeClr val="tx1"/>
                          </a:solidFill>
                          <a:effectLst/>
                        </a:rPr>
                        <a:t>1%</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lnSpc>
                          <a:spcPct val="115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205111">
                <a:tc vMerge="1">
                  <a:txBody>
                    <a:bodyPr/>
                    <a:lstStyle/>
                    <a:p>
                      <a:endParaRPr lang="en-US"/>
                    </a:p>
                  </a:txBody>
                  <a:tcPr/>
                </a:tc>
                <a:tc gridSpan="2">
                  <a:txBody>
                    <a:bodyPr/>
                    <a:lstStyle/>
                    <a:p>
                      <a:pPr indent="-24765">
                        <a:lnSpc>
                          <a:spcPct val="90000"/>
                        </a:lnSpc>
                        <a:spcAft>
                          <a:spcPts val="0"/>
                        </a:spcAft>
                      </a:pPr>
                      <a:r>
                        <a:rPr lang="en-US" sz="1100">
                          <a:solidFill>
                            <a:schemeClr val="tx1"/>
                          </a:solidFill>
                          <a:effectLst/>
                        </a:rPr>
                        <a:t> Serious Injury (SI)</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a:solidFill>
                            <a:schemeClr val="tx1"/>
                          </a:solidFill>
                          <a:effectLst/>
                        </a:rPr>
                        <a:t>23</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1</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90000"/>
                        </a:lnSpc>
                        <a:spcAft>
                          <a:spcPts val="0"/>
                        </a:spcAft>
                      </a:pPr>
                      <a:r>
                        <a:rPr lang="en-US" sz="1100" dirty="0">
                          <a:solidFill>
                            <a:schemeClr val="tx1"/>
                          </a:solidFill>
                          <a:effectLst/>
                        </a:rPr>
                        <a:t>6 people</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90000"/>
                        </a:lnSpc>
                        <a:spcAft>
                          <a:spcPts val="0"/>
                        </a:spcAft>
                      </a:pPr>
                      <a:r>
                        <a:rPr lang="en-US" sz="1100" dirty="0">
                          <a:solidFill>
                            <a:schemeClr val="tx1"/>
                          </a:solidFill>
                          <a:effectLst/>
                        </a:rPr>
                        <a:t>75.0%</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lnSpc>
                          <a:spcPct val="115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188275">
                <a:tc vMerge="1">
                  <a:txBody>
                    <a:bodyPr/>
                    <a:lstStyle/>
                    <a:p>
                      <a:endParaRPr lang="en-US"/>
                    </a:p>
                  </a:txBody>
                  <a:tcPr/>
                </a:tc>
                <a:tc gridSpan="2">
                  <a:txBody>
                    <a:bodyPr/>
                    <a:lstStyle/>
                    <a:p>
                      <a:pPr indent="-24765">
                        <a:lnSpc>
                          <a:spcPct val="90000"/>
                        </a:lnSpc>
                        <a:spcAft>
                          <a:spcPts val="0"/>
                        </a:spcAft>
                      </a:pPr>
                      <a:r>
                        <a:rPr lang="en-US" sz="1100">
                          <a:solidFill>
                            <a:schemeClr val="tx1"/>
                          </a:solidFill>
                          <a:effectLst/>
                        </a:rPr>
                        <a:t> Slight Injury (SL)</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17</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a:solidFill>
                            <a:schemeClr val="tx1"/>
                          </a:solidFill>
                          <a:effectLst/>
                        </a:rPr>
                        <a:t>39</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9</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90000"/>
                        </a:lnSpc>
                        <a:spcAft>
                          <a:spcPts val="0"/>
                        </a:spcAft>
                      </a:pPr>
                      <a:r>
                        <a:rPr lang="en-US" sz="1100">
                          <a:solidFill>
                            <a:schemeClr val="tx1"/>
                          </a:solidFill>
                          <a:effectLst/>
                        </a:rPr>
                        <a:t>0 people</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90000"/>
                        </a:lnSpc>
                        <a:spcAft>
                          <a:spcPts val="0"/>
                        </a:spcAft>
                      </a:pPr>
                      <a:r>
                        <a:rPr lang="en-US" sz="1100" dirty="0">
                          <a:solidFill>
                            <a:schemeClr val="tx1"/>
                          </a:solidFill>
                          <a:effectLst/>
                        </a:rPr>
                        <a:t>1.0%</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321044">
                <a:tc vMerge="1">
                  <a:txBody>
                    <a:bodyPr/>
                    <a:lstStyle/>
                    <a:p>
                      <a:endParaRPr lang="en-US"/>
                    </a:p>
                  </a:txBody>
                  <a:tcPr/>
                </a:tc>
                <a:tc gridSpan="2">
                  <a:txBody>
                    <a:bodyPr/>
                    <a:lstStyle/>
                    <a:p>
                      <a:pPr indent="-24765">
                        <a:lnSpc>
                          <a:spcPct val="90000"/>
                        </a:lnSpc>
                        <a:spcAft>
                          <a:spcPts val="0"/>
                        </a:spcAft>
                      </a:pPr>
                      <a:r>
                        <a:rPr lang="en-US" sz="1100">
                          <a:solidFill>
                            <a:schemeClr val="tx1"/>
                          </a:solidFill>
                          <a:effectLst/>
                        </a:rPr>
                        <a:t> Property Damage </a:t>
                      </a:r>
                      <a:endParaRPr lang="en-US" sz="1200">
                        <a:solidFill>
                          <a:schemeClr val="tx1"/>
                        </a:solidFill>
                        <a:effectLst/>
                      </a:endParaRPr>
                    </a:p>
                    <a:p>
                      <a:pPr indent="-24765">
                        <a:lnSpc>
                          <a:spcPct val="90000"/>
                        </a:lnSpc>
                        <a:spcAft>
                          <a:spcPts val="0"/>
                        </a:spcAft>
                      </a:pPr>
                      <a:r>
                        <a:rPr lang="en-US" sz="1100">
                          <a:solidFill>
                            <a:schemeClr val="tx1"/>
                          </a:solidFill>
                          <a:effectLst/>
                        </a:rPr>
                        <a:t> Only  (PDO)</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25</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a:solidFill>
                            <a:schemeClr val="tx1"/>
                          </a:solidFill>
                          <a:effectLst/>
                        </a:rPr>
                        <a:t>67 times + 701,400 Baht</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10</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90000"/>
                        </a:lnSpc>
                        <a:spcAft>
                          <a:spcPts val="0"/>
                        </a:spcAft>
                      </a:pPr>
                      <a:r>
                        <a:rPr lang="en-US" sz="1100" dirty="0">
                          <a:solidFill>
                            <a:schemeClr val="tx1"/>
                          </a:solidFill>
                          <a:effectLst/>
                        </a:rPr>
                        <a:t>22.6%</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160522">
                <a:tc vMerge="1">
                  <a:txBody>
                    <a:bodyPr/>
                    <a:lstStyle/>
                    <a:p>
                      <a:endParaRPr lang="en-US"/>
                    </a:p>
                  </a:txBody>
                  <a:tcPr/>
                </a:tc>
                <a:tc gridSpan="2">
                  <a:txBody>
                    <a:bodyPr/>
                    <a:lstStyle/>
                    <a:p>
                      <a:pPr>
                        <a:lnSpc>
                          <a:spcPct val="90000"/>
                        </a:lnSpc>
                        <a:spcAft>
                          <a:spcPts val="0"/>
                        </a:spcAft>
                      </a:pPr>
                      <a:r>
                        <a:rPr lang="en-US" sz="1100">
                          <a:solidFill>
                            <a:schemeClr val="tx1"/>
                          </a:solidFill>
                          <a:effectLst/>
                        </a:rPr>
                        <a:t> DOH damage</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dirty="0">
                          <a:solidFill>
                            <a:schemeClr val="tx1"/>
                          </a:solidFill>
                          <a:effectLst/>
                        </a:rPr>
                        <a:t>533,500 Baht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2" gridSpan="2">
                  <a:txBody>
                    <a:bodyPr/>
                    <a:lstStyle/>
                    <a:p>
                      <a:pPr algn="ctr">
                        <a:lnSpc>
                          <a:spcPct val="90000"/>
                        </a:lnSpc>
                        <a:spcAft>
                          <a:spcPts val="0"/>
                        </a:spcAft>
                      </a:pPr>
                      <a:r>
                        <a:rPr lang="en-US" sz="1100" dirty="0">
                          <a:solidFill>
                            <a:schemeClr val="tx1"/>
                          </a:solidFill>
                          <a:effectLst/>
                        </a:rPr>
                        <a:t>set at 28 months</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tc>
                <a:tc rowSpan="2"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hMerge="1">
                  <a:txBody>
                    <a:bodyPr/>
                    <a:lstStyle/>
                    <a:p>
                      <a:endParaRPr lang="en-US"/>
                    </a:p>
                  </a:txBody>
                  <a:tcPr/>
                </a:tc>
              </a:tr>
              <a:tr h="160522">
                <a:tc vMerge="1">
                  <a:txBody>
                    <a:bodyPr/>
                    <a:lstStyle/>
                    <a:p>
                      <a:endParaRPr lang="en-US"/>
                    </a:p>
                  </a:txBody>
                  <a:tcPr/>
                </a:tc>
                <a:tc gridSpan="2">
                  <a:txBody>
                    <a:bodyPr/>
                    <a:lstStyle/>
                    <a:p>
                      <a:pPr algn="ctr">
                        <a:lnSpc>
                          <a:spcPct val="90000"/>
                        </a:lnSpc>
                        <a:spcAft>
                          <a:spcPts val="0"/>
                        </a:spcAft>
                      </a:pPr>
                      <a:r>
                        <a:rPr lang="en-US" sz="1100">
                          <a:solidFill>
                            <a:schemeClr val="tx1"/>
                          </a:solidFill>
                          <a:effectLst/>
                        </a:rPr>
                        <a:t> Months</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28</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a:solidFill>
                            <a:schemeClr val="tx1"/>
                          </a:solidFill>
                          <a:effectLst/>
                        </a:rPr>
                        <a:t>30</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15</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188275">
                <a:tc vMerge="1">
                  <a:txBody>
                    <a:bodyPr/>
                    <a:lstStyle/>
                    <a:p>
                      <a:endParaRPr lang="en-US"/>
                    </a:p>
                  </a:txBody>
                  <a:tcPr/>
                </a:tc>
                <a:tc gridSpan="2">
                  <a:txBody>
                    <a:bodyPr/>
                    <a:lstStyle/>
                    <a:p>
                      <a:pPr algn="ctr">
                        <a:lnSpc>
                          <a:spcPct val="90000"/>
                        </a:lnSpc>
                        <a:spcAft>
                          <a:spcPts val="0"/>
                        </a:spcAft>
                      </a:pPr>
                      <a:r>
                        <a:rPr lang="en-US" sz="1100">
                          <a:solidFill>
                            <a:schemeClr val="tx1"/>
                          </a:solidFill>
                          <a:effectLst/>
                        </a:rPr>
                        <a:t>Crash/year</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7.3</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90000"/>
                        </a:lnSpc>
                        <a:spcAft>
                          <a:spcPts val="0"/>
                        </a:spcAft>
                      </a:pPr>
                      <a:r>
                        <a:rPr lang="en-US" sz="1100">
                          <a:solidFill>
                            <a:schemeClr val="tx1"/>
                          </a:solidFill>
                          <a:effectLst/>
                        </a:rPr>
                        <a:t>20.8</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90000"/>
                        </a:lnSpc>
                        <a:spcAft>
                          <a:spcPts val="0"/>
                        </a:spcAft>
                      </a:pPr>
                      <a:r>
                        <a:rPr lang="en-US" sz="1100" dirty="0">
                          <a:solidFill>
                            <a:schemeClr val="tx1"/>
                          </a:solidFill>
                          <a:effectLst/>
                        </a:rPr>
                        <a:t>7.2</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90000"/>
                        </a:lnSpc>
                        <a:spcAft>
                          <a:spcPts val="0"/>
                        </a:spcAft>
                      </a:pPr>
                      <a:r>
                        <a:rPr lang="en-US" sz="1100">
                          <a:solidFill>
                            <a:schemeClr val="tx1"/>
                          </a:solidFill>
                          <a:effectLst/>
                        </a:rPr>
                        <a:t>0.1</a:t>
                      </a:r>
                      <a:endParaRPr lang="en-US" sz="120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90000"/>
                        </a:lnSpc>
                        <a:spcAft>
                          <a:spcPts val="0"/>
                        </a:spcAft>
                      </a:pPr>
                      <a:r>
                        <a:rPr lang="en-US" sz="1100" dirty="0">
                          <a:solidFill>
                            <a:schemeClr val="tx1"/>
                          </a:solidFill>
                          <a:effectLst/>
                        </a:rPr>
                        <a:t>1.37%</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a:lnSpc>
                          <a:spcPct val="90000"/>
                        </a:lnSpc>
                        <a:spcAft>
                          <a:spcPts val="0"/>
                        </a:spcAft>
                      </a:pPr>
                      <a:r>
                        <a:rPr lang="en-US" sz="1100" dirty="0">
                          <a:solidFill>
                            <a:schemeClr val="tx1"/>
                          </a:solidFill>
                          <a:effectLst/>
                        </a:rPr>
                        <a:t>-</a:t>
                      </a:r>
                      <a:endParaRPr lang="en-US" sz="1200" dirty="0">
                        <a:solidFill>
                          <a:schemeClr val="tx1"/>
                        </a:solidFill>
                        <a:effectLst/>
                        <a:latin typeface="Calibri" panose="020F0502020204030204" pitchFamily="34" charset="0"/>
                        <a:ea typeface="Calibri" panose="020F0502020204030204" pitchFamily="34" charset="0"/>
                        <a:cs typeface="Angsana New" panose="02020603050405020304" pitchFamily="18" charset="-34"/>
                      </a:endParaRPr>
                    </a:p>
                  </a:txBody>
                  <a:tcPr marL="31787" marR="317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bl>
          </a:graphicData>
        </a:graphic>
      </p:graphicFrame>
      <p:sp>
        <p:nvSpPr>
          <p:cNvPr id="3"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chemeClr val="tx1"/>
                </a:solidFill>
                <a:latin typeface="Arial" pitchFamily="34" charset="0"/>
              </a:rPr>
              <a:pPr/>
              <a:t>14</a:t>
            </a:fld>
            <a:endParaRPr lang="th-TH" sz="2000" b="1" dirty="0">
              <a:solidFill>
                <a:schemeClr val="tx1"/>
              </a:solidFill>
              <a:latin typeface="Arial" pitchFamily="34" charset="0"/>
            </a:endParaRPr>
          </a:p>
        </p:txBody>
      </p:sp>
      <p:sp>
        <p:nvSpPr>
          <p:cNvPr id="4" name="Rectangle 3"/>
          <p:cNvSpPr/>
          <p:nvPr/>
        </p:nvSpPr>
        <p:spPr>
          <a:xfrm>
            <a:off x="87084" y="79714"/>
            <a:ext cx="3343416" cy="430887"/>
          </a:xfrm>
          <a:prstGeom prst="rect">
            <a:avLst/>
          </a:prstGeom>
        </p:spPr>
        <p:txBody>
          <a:bodyPr wrap="square">
            <a:spAutoFit/>
          </a:bodyPr>
          <a:lstStyle/>
          <a:p>
            <a:pPr fontAlgn="base" hangingPunct="0">
              <a:spcAft>
                <a:spcPts val="600"/>
              </a:spcAft>
            </a:pPr>
            <a:r>
              <a:rPr lang="en-US" sz="2200" b="1" dirty="0">
                <a:solidFill>
                  <a:srgbClr val="FF0000"/>
                </a:solidFill>
              </a:rPr>
              <a:t>Project Evaluation</a:t>
            </a:r>
          </a:p>
        </p:txBody>
      </p:sp>
    </p:spTree>
    <p:extLst>
      <p:ext uri="{BB962C8B-B14F-4D97-AF65-F5344CB8AC3E}">
        <p14:creationId xmlns:p14="http://schemas.microsoft.com/office/powerpoint/2010/main" val="1683244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15</a:t>
            </a:fld>
            <a:endParaRPr lang="th-TH" sz="2000" b="1" dirty="0">
              <a:solidFill>
                <a:srgbClr val="FFFF00"/>
              </a:solidFill>
              <a:latin typeface="Arial" pitchFamily="34"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08" t="20948" r="1456" b="11719"/>
          <a:stretch/>
        </p:blipFill>
        <p:spPr bwMode="auto">
          <a:xfrm>
            <a:off x="-4373" y="7009"/>
            <a:ext cx="9144000" cy="366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76212" y="3143381"/>
            <a:ext cx="6630880" cy="369332"/>
          </a:xfrm>
          <a:prstGeom prst="rect">
            <a:avLst/>
          </a:prstGeom>
        </p:spPr>
        <p:txBody>
          <a:bodyPr wrap="square">
            <a:spAutoFit/>
          </a:bodyPr>
          <a:lstStyle/>
          <a:p>
            <a:pPr marL="285750" lvl="0" indent="-285750" fontAlgn="base">
              <a:buSzPct val="72000"/>
              <a:buFont typeface="Wingdings" panose="05000000000000000000" pitchFamily="2" charset="2"/>
              <a:buChar char="Ø"/>
            </a:pPr>
            <a:r>
              <a:rPr lang="en-GB" sz="1800" dirty="0" smtClean="0"/>
              <a:t>Net </a:t>
            </a:r>
            <a:r>
              <a:rPr lang="en-GB" sz="1800" dirty="0"/>
              <a:t>Present Value (NPV</a:t>
            </a:r>
            <a:r>
              <a:rPr lang="en-GB" sz="1800" dirty="0" smtClean="0"/>
              <a:t>): </a:t>
            </a:r>
            <a:r>
              <a:rPr lang="en-US" sz="1800" dirty="0" smtClean="0">
                <a:solidFill>
                  <a:srgbClr val="FF0000"/>
                </a:solidFill>
              </a:rPr>
              <a:t>361,641,982 </a:t>
            </a:r>
            <a:r>
              <a:rPr lang="en-US" sz="1800" dirty="0">
                <a:solidFill>
                  <a:srgbClr val="FF0000"/>
                </a:solidFill>
              </a:rPr>
              <a:t>Baht</a:t>
            </a:r>
            <a:r>
              <a:rPr lang="en-US" sz="1800" dirty="0"/>
              <a:t>		</a:t>
            </a:r>
            <a:endParaRPr lang="en-US" sz="1800" dirty="0" smtClean="0"/>
          </a:p>
        </p:txBody>
      </p:sp>
      <p:sp>
        <p:nvSpPr>
          <p:cNvPr id="9" name="Rectangle 8"/>
          <p:cNvSpPr/>
          <p:nvPr/>
        </p:nvSpPr>
        <p:spPr>
          <a:xfrm>
            <a:off x="165560" y="2752462"/>
            <a:ext cx="7056784" cy="430887"/>
          </a:xfrm>
          <a:prstGeom prst="rect">
            <a:avLst/>
          </a:prstGeom>
        </p:spPr>
        <p:txBody>
          <a:bodyPr wrap="square">
            <a:spAutoFit/>
          </a:bodyPr>
          <a:lstStyle/>
          <a:p>
            <a:pPr marL="63500" fontAlgn="base">
              <a:buSzPct val="72000"/>
              <a:defRPr/>
            </a:pPr>
            <a:r>
              <a:rPr lang="en-US" sz="2200" b="1" dirty="0">
                <a:solidFill>
                  <a:srgbClr val="FF0000"/>
                </a:solidFill>
              </a:rPr>
              <a:t>Cost-benefit analysis (CBA)</a:t>
            </a:r>
          </a:p>
        </p:txBody>
      </p:sp>
      <p:graphicFrame>
        <p:nvGraphicFramePr>
          <p:cNvPr id="10" name="Object 9"/>
          <p:cNvGraphicFramePr>
            <a:graphicFrameLocks noChangeAspect="1"/>
          </p:cNvGraphicFramePr>
          <p:nvPr>
            <p:extLst>
              <p:ext uri="{D42A27DB-BD31-4B8C-83A1-F6EECF244321}">
                <p14:modId xmlns:p14="http://schemas.microsoft.com/office/powerpoint/2010/main" val="3565905431"/>
              </p:ext>
            </p:extLst>
          </p:nvPr>
        </p:nvGraphicFramePr>
        <p:xfrm>
          <a:off x="703806" y="3495974"/>
          <a:ext cx="1728192" cy="561564"/>
        </p:xfrm>
        <a:graphic>
          <a:graphicData uri="http://schemas.openxmlformats.org/presentationml/2006/ole">
            <mc:AlternateContent xmlns:mc="http://schemas.openxmlformats.org/markup-compatibility/2006">
              <mc:Choice xmlns:v="urn:schemas-microsoft-com:vml" Requires="v">
                <p:oleObj spid="_x0000_s4392" name="Equation" r:id="rId4" imgW="1282700" imgH="431800" progId="Equation.3">
                  <p:embed/>
                </p:oleObj>
              </mc:Choice>
              <mc:Fallback>
                <p:oleObj name="Equation" r:id="rId4" imgW="12827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6" y="3495974"/>
                        <a:ext cx="1728192" cy="561564"/>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45400559"/>
              </p:ext>
            </p:extLst>
          </p:nvPr>
        </p:nvGraphicFramePr>
        <p:xfrm>
          <a:off x="2766777" y="3547800"/>
          <a:ext cx="5765095" cy="495094"/>
        </p:xfrm>
        <a:graphic>
          <a:graphicData uri="http://schemas.openxmlformats.org/presentationml/2006/ole">
            <mc:AlternateContent xmlns:mc="http://schemas.openxmlformats.org/markup-compatibility/2006">
              <mc:Choice xmlns:v="urn:schemas-microsoft-com:vml" Requires="v">
                <p:oleObj spid="_x0000_s4393" name="Equation" r:id="rId6" imgW="5397500" imgH="457200" progId="Equation.3">
                  <p:embed/>
                </p:oleObj>
              </mc:Choice>
              <mc:Fallback>
                <p:oleObj name="Equation" r:id="rId6" imgW="53975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6777" y="3547800"/>
                        <a:ext cx="5765095" cy="495094"/>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368729378"/>
              </p:ext>
            </p:extLst>
          </p:nvPr>
        </p:nvGraphicFramePr>
        <p:xfrm>
          <a:off x="773840" y="5296897"/>
          <a:ext cx="3870168" cy="499307"/>
        </p:xfrm>
        <a:graphic>
          <a:graphicData uri="http://schemas.openxmlformats.org/presentationml/2006/ole">
            <mc:AlternateContent xmlns:mc="http://schemas.openxmlformats.org/markup-compatibility/2006">
              <mc:Choice xmlns:v="urn:schemas-microsoft-com:vml" Requires="v">
                <p:oleObj spid="_x0000_s4394" name="Equation" r:id="rId8" imgW="3213100" imgH="419100" progId="Equation.3">
                  <p:embed/>
                </p:oleObj>
              </mc:Choice>
              <mc:Fallback>
                <p:oleObj name="Equation" r:id="rId8" imgW="32131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840" y="5296897"/>
                        <a:ext cx="3870168" cy="499307"/>
                      </a:xfrm>
                      <a:prstGeom prst="rect">
                        <a:avLst/>
                      </a:prstGeom>
                      <a:noFill/>
                    </p:spPr>
                  </p:pic>
                </p:oleObj>
              </mc:Fallback>
            </mc:AlternateContent>
          </a:graphicData>
        </a:graphic>
      </p:graphicFrame>
      <p:sp>
        <p:nvSpPr>
          <p:cNvPr id="13" name="Rectangle 12"/>
          <p:cNvSpPr/>
          <p:nvPr/>
        </p:nvSpPr>
        <p:spPr>
          <a:xfrm>
            <a:off x="276212" y="4819925"/>
            <a:ext cx="4871852" cy="369332"/>
          </a:xfrm>
          <a:prstGeom prst="rect">
            <a:avLst/>
          </a:prstGeom>
        </p:spPr>
        <p:txBody>
          <a:bodyPr wrap="square">
            <a:spAutoFit/>
          </a:bodyPr>
          <a:lstStyle/>
          <a:p>
            <a:pPr marL="285750" lvl="0" indent="-285750" fontAlgn="base">
              <a:buSzPct val="72000"/>
              <a:buFont typeface="Wingdings" panose="05000000000000000000" pitchFamily="2" charset="2"/>
              <a:buChar char="Ø"/>
            </a:pPr>
            <a:r>
              <a:rPr lang="en-GB" sz="1800" dirty="0" smtClean="0"/>
              <a:t>Benefit–Cost </a:t>
            </a:r>
            <a:r>
              <a:rPr lang="en-GB" sz="1800" dirty="0"/>
              <a:t>Ratio (BCR</a:t>
            </a:r>
            <a:r>
              <a:rPr lang="en-GB" sz="1800" dirty="0" smtClean="0"/>
              <a:t>): </a:t>
            </a:r>
            <a:r>
              <a:rPr lang="en-US" sz="1800" dirty="0">
                <a:solidFill>
                  <a:srgbClr val="FF0000"/>
                </a:solidFill>
              </a:rPr>
              <a:t>1.34</a:t>
            </a:r>
            <a:r>
              <a:rPr lang="en-US" sz="1800" dirty="0"/>
              <a:t>	</a:t>
            </a:r>
            <a:r>
              <a:rPr lang="en-GB" sz="1800" dirty="0" smtClean="0"/>
              <a:t> </a:t>
            </a:r>
          </a:p>
        </p:txBody>
      </p:sp>
      <p:sp>
        <p:nvSpPr>
          <p:cNvPr id="14" name="Rectangle 13"/>
          <p:cNvSpPr/>
          <p:nvPr/>
        </p:nvSpPr>
        <p:spPr>
          <a:xfrm>
            <a:off x="287101" y="5829548"/>
            <a:ext cx="6630880" cy="335756"/>
          </a:xfrm>
          <a:prstGeom prst="rect">
            <a:avLst/>
          </a:prstGeom>
        </p:spPr>
        <p:txBody>
          <a:bodyPr wrap="square">
            <a:spAutoFit/>
          </a:bodyPr>
          <a:lstStyle/>
          <a:p>
            <a:pPr marL="285750" lvl="0" indent="-285750" fontAlgn="base">
              <a:buSzPct val="72000"/>
              <a:buFont typeface="Wingdings" panose="05000000000000000000" pitchFamily="2" charset="2"/>
              <a:buChar char="Ø"/>
            </a:pPr>
            <a:r>
              <a:rPr lang="en-GB" sz="1800" dirty="0" smtClean="0"/>
              <a:t>Internal </a:t>
            </a:r>
            <a:r>
              <a:rPr lang="en-GB" sz="1800" dirty="0"/>
              <a:t>Rate of Return (IRR</a:t>
            </a:r>
            <a:r>
              <a:rPr lang="en-GB" sz="1800" dirty="0" smtClean="0"/>
              <a:t>): </a:t>
            </a:r>
            <a:r>
              <a:rPr lang="en-US" sz="1800" dirty="0" smtClean="0">
                <a:solidFill>
                  <a:srgbClr val="FF0000"/>
                </a:solidFill>
              </a:rPr>
              <a:t>37.585 </a:t>
            </a:r>
            <a:r>
              <a:rPr lang="en-US" sz="1800" dirty="0">
                <a:solidFill>
                  <a:srgbClr val="FF0000"/>
                </a:solidFill>
              </a:rPr>
              <a:t>%</a:t>
            </a:r>
            <a:r>
              <a:rPr lang="en-GB" sz="1800" dirty="0" smtClean="0"/>
              <a:t> </a:t>
            </a:r>
            <a:endParaRPr lang="en-US" sz="1800" dirty="0"/>
          </a:p>
        </p:txBody>
      </p:sp>
      <p:sp>
        <p:nvSpPr>
          <p:cNvPr id="15" name="Rectangle 14"/>
          <p:cNvSpPr/>
          <p:nvPr/>
        </p:nvSpPr>
        <p:spPr>
          <a:xfrm>
            <a:off x="703806" y="4039418"/>
            <a:ext cx="8116666" cy="830997"/>
          </a:xfrm>
          <a:prstGeom prst="rect">
            <a:avLst/>
          </a:prstGeom>
        </p:spPr>
        <p:txBody>
          <a:bodyPr wrap="square">
            <a:spAutoFit/>
          </a:bodyPr>
          <a:lstStyle/>
          <a:p>
            <a:pPr marL="285750" indent="-285750">
              <a:buFont typeface="Courier New" panose="02070309020205020404" pitchFamily="49" charset="0"/>
              <a:buChar char="o"/>
            </a:pPr>
            <a:r>
              <a:rPr lang="en-GB" sz="1600" dirty="0"/>
              <a:t>In this study used the interest rate per year (</a:t>
            </a:r>
            <a:r>
              <a:rPr lang="en-GB" sz="1600" dirty="0" err="1"/>
              <a:t>i</a:t>
            </a:r>
            <a:r>
              <a:rPr lang="en-GB" sz="1600" dirty="0"/>
              <a:t>) = 12% (DOH., 2009 and World Bank and Office of the National Economic and Social Development) and </a:t>
            </a:r>
            <a:endParaRPr lang="en-GB" sz="1600" dirty="0" smtClean="0"/>
          </a:p>
          <a:p>
            <a:pPr marL="285750" indent="-285750">
              <a:buFont typeface="Courier New" panose="02070309020205020404" pitchFamily="49" charset="0"/>
              <a:buChar char="o"/>
            </a:pPr>
            <a:r>
              <a:rPr lang="en-GB" sz="1600" dirty="0"/>
              <a:t>C</a:t>
            </a:r>
            <a:r>
              <a:rPr lang="en-GB" sz="1600" dirty="0" smtClean="0"/>
              <a:t>onsider </a:t>
            </a:r>
            <a:r>
              <a:rPr lang="en-GB" sz="1600" dirty="0"/>
              <a:t>the benefit into the next 10 years (n)</a:t>
            </a:r>
            <a:endParaRPr lang="en-US" sz="1600" dirty="0"/>
          </a:p>
        </p:txBody>
      </p:sp>
      <p:sp>
        <p:nvSpPr>
          <p:cNvPr id="17"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Data Collection</a:t>
            </a:r>
          </a:p>
          <a:p>
            <a:pPr marL="174625" indent="-174625" fontAlgn="base" hangingPunct="0">
              <a:lnSpc>
                <a:spcPct val="95000"/>
              </a:lnSpc>
              <a:buFont typeface="Wingdings" pitchFamily="2" charset="2"/>
              <a:buChar char="v"/>
            </a:pPr>
            <a:r>
              <a:rPr lang="en-US" sz="1200" b="1" dirty="0" smtClean="0">
                <a:solidFill>
                  <a:srgbClr val="FFCCCC"/>
                </a:solidFill>
              </a:rPr>
              <a:t>Project Evaluation</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Cost-Benefit Analysis (CBA)</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3851156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Conclusions</a:t>
            </a:r>
            <a:endParaRPr lang="th-TH" sz="2200" b="1" dirty="0">
              <a:solidFill>
                <a:srgbClr val="FF0000"/>
              </a:solidFill>
            </a:endParaRPr>
          </a:p>
        </p:txBody>
      </p:sp>
      <p:sp>
        <p:nvSpPr>
          <p:cNvPr id="8"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16</a:t>
            </a:fld>
            <a:endParaRPr lang="th-TH" sz="2000" b="1" dirty="0">
              <a:solidFill>
                <a:srgbClr val="FFFF00"/>
              </a:solidFill>
              <a:latin typeface="Arial" pitchFamily="34"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92" t="14997" r="1596" b="7971"/>
          <a:stretch/>
        </p:blipFill>
        <p:spPr bwMode="auto">
          <a:xfrm>
            <a:off x="53407" y="1556792"/>
            <a:ext cx="9054605" cy="41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817052" y="4270573"/>
            <a:ext cx="5904656" cy="923330"/>
          </a:xfrm>
          <a:prstGeom prst="rect">
            <a:avLst/>
          </a:prstGeom>
        </p:spPr>
        <p:txBody>
          <a:bodyPr wrap="square">
            <a:spAutoFit/>
          </a:bodyPr>
          <a:lstStyle/>
          <a:p>
            <a:pPr algn="thaiDist">
              <a:spcAft>
                <a:spcPts val="0"/>
              </a:spcAft>
              <a:tabLst>
                <a:tab pos="540385" algn="l"/>
              </a:tabLst>
            </a:pPr>
            <a:endParaRPr lang="en-GB" sz="1800" i="1" dirty="0" smtClean="0">
              <a:ea typeface="Times New Roman" panose="02020603050405020304" pitchFamily="18" charset="0"/>
              <a:cs typeface="Angsana New" panose="02020603050405020304" pitchFamily="18" charset="-34"/>
            </a:endParaRPr>
          </a:p>
          <a:p>
            <a:pPr algn="thaiDist">
              <a:spcAft>
                <a:spcPts val="0"/>
              </a:spcAft>
              <a:tabLst>
                <a:tab pos="540385" algn="l"/>
              </a:tabLst>
            </a:pPr>
            <a:r>
              <a:rPr lang="en-GB" sz="1800" b="1" i="1" dirty="0" smtClean="0">
                <a:ea typeface="Times New Roman" panose="02020603050405020304" pitchFamily="18" charset="0"/>
                <a:cs typeface="Angsana New" panose="02020603050405020304" pitchFamily="18" charset="-34"/>
              </a:rPr>
              <a:t>Queue </a:t>
            </a:r>
            <a:r>
              <a:rPr lang="en-GB" sz="1800" b="1" i="1" dirty="0">
                <a:ea typeface="Times New Roman" panose="02020603050405020304" pitchFamily="18" charset="0"/>
                <a:cs typeface="Angsana New" panose="02020603050405020304" pitchFamily="18" charset="-34"/>
              </a:rPr>
              <a:t>length </a:t>
            </a:r>
            <a:r>
              <a:rPr lang="en-US" sz="1800" dirty="0" smtClean="0">
                <a:ea typeface="Times New Roman" panose="02020603050405020304" pitchFamily="18" charset="0"/>
                <a:cs typeface="Angsana New" panose="02020603050405020304" pitchFamily="18" charset="-34"/>
              </a:rPr>
              <a:t>ratio is </a:t>
            </a:r>
            <a:r>
              <a:rPr lang="en-US" sz="1800" dirty="0">
                <a:ea typeface="Times New Roman" panose="02020603050405020304" pitchFamily="18" charset="0"/>
                <a:cs typeface="Angsana New" panose="02020603050405020304" pitchFamily="18" charset="-34"/>
              </a:rPr>
              <a:t>1.55 : 1 </a:t>
            </a:r>
            <a:r>
              <a:rPr lang="en-US" sz="1800" dirty="0" smtClean="0">
                <a:ea typeface="Times New Roman" panose="02020603050405020304" pitchFamily="18" charset="0"/>
                <a:cs typeface="Angsana New" panose="02020603050405020304" pitchFamily="18" charset="-34"/>
              </a:rPr>
              <a:t>(before) and </a:t>
            </a:r>
          </a:p>
          <a:p>
            <a:pPr algn="thaiDist">
              <a:spcAft>
                <a:spcPts val="0"/>
              </a:spcAft>
              <a:tabLst>
                <a:tab pos="540385" algn="l"/>
              </a:tabLst>
            </a:pPr>
            <a:r>
              <a:rPr lang="en-US" sz="1800" dirty="0">
                <a:ea typeface="Times New Roman" panose="02020603050405020304" pitchFamily="18" charset="0"/>
                <a:cs typeface="Angsana New" panose="02020603050405020304" pitchFamily="18" charset="-34"/>
              </a:rPr>
              <a:t> </a:t>
            </a:r>
            <a:r>
              <a:rPr lang="en-US" sz="1800" dirty="0" smtClean="0">
                <a:ea typeface="Times New Roman" panose="02020603050405020304" pitchFamily="18" charset="0"/>
                <a:cs typeface="Angsana New" panose="02020603050405020304" pitchFamily="18" charset="-34"/>
              </a:rPr>
              <a:t>                                      3.16 </a:t>
            </a:r>
            <a:r>
              <a:rPr lang="en-US" sz="1800" dirty="0">
                <a:ea typeface="Times New Roman" panose="02020603050405020304" pitchFamily="18" charset="0"/>
                <a:cs typeface="Angsana New" panose="02020603050405020304" pitchFamily="18" charset="-34"/>
              </a:rPr>
              <a:t>: 1 </a:t>
            </a:r>
            <a:r>
              <a:rPr lang="en-US" sz="1800" dirty="0" smtClean="0">
                <a:ea typeface="Times New Roman" panose="02020603050405020304" pitchFamily="18" charset="0"/>
                <a:cs typeface="Angsana New" panose="02020603050405020304" pitchFamily="18" charset="-34"/>
              </a:rPr>
              <a:t>vehicle (after).</a:t>
            </a:r>
          </a:p>
        </p:txBody>
      </p:sp>
      <p:sp>
        <p:nvSpPr>
          <p:cNvPr id="11" name="Rectangle 10"/>
          <p:cNvSpPr/>
          <p:nvPr/>
        </p:nvSpPr>
        <p:spPr>
          <a:xfrm>
            <a:off x="94831" y="2860536"/>
            <a:ext cx="3287951" cy="369332"/>
          </a:xfrm>
          <a:prstGeom prst="rect">
            <a:avLst/>
          </a:prstGeom>
        </p:spPr>
        <p:txBody>
          <a:bodyPr wrap="none">
            <a:spAutoFit/>
          </a:bodyPr>
          <a:lstStyle/>
          <a:p>
            <a:r>
              <a:rPr lang="en-US" sz="1800" b="1" i="1" dirty="0">
                <a:ea typeface="Times New Roman" panose="02020603050405020304" pitchFamily="18" charset="0"/>
                <a:cs typeface="Angsana New" panose="02020603050405020304" pitchFamily="18" charset="-34"/>
              </a:rPr>
              <a:t>Traffic </a:t>
            </a:r>
            <a:r>
              <a:rPr lang="en-US" sz="1800" b="1" i="1" dirty="0" smtClean="0">
                <a:ea typeface="Times New Roman" panose="02020603050405020304" pitchFamily="18" charset="0"/>
                <a:cs typeface="Angsana New" panose="02020603050405020304" pitchFamily="18" charset="-34"/>
              </a:rPr>
              <a:t>Volume increase to 6.02%</a:t>
            </a:r>
            <a:endParaRPr lang="en-US" sz="1800" b="1" i="1" dirty="0">
              <a:ea typeface="Times New Roman" panose="02020603050405020304" pitchFamily="18" charset="0"/>
              <a:cs typeface="Angsana New" panose="02020603050405020304" pitchFamily="18" charset="-34"/>
            </a:endParaRPr>
          </a:p>
        </p:txBody>
      </p:sp>
      <p:sp>
        <p:nvSpPr>
          <p:cNvPr id="14" name="Rectangle 13"/>
          <p:cNvSpPr/>
          <p:nvPr/>
        </p:nvSpPr>
        <p:spPr>
          <a:xfrm>
            <a:off x="74850" y="3221956"/>
            <a:ext cx="4572000" cy="369332"/>
          </a:xfrm>
          <a:prstGeom prst="rect">
            <a:avLst/>
          </a:prstGeom>
        </p:spPr>
        <p:txBody>
          <a:bodyPr>
            <a:spAutoFit/>
          </a:bodyPr>
          <a:lstStyle/>
          <a:p>
            <a:r>
              <a:rPr lang="en-US" sz="1800" b="1" i="1" dirty="0" smtClean="0">
                <a:ea typeface="Times New Roman" panose="02020603050405020304" pitchFamily="18" charset="0"/>
                <a:cs typeface="Angsana New" panose="02020603050405020304" pitchFamily="18" charset="-34"/>
              </a:rPr>
              <a:t>TV on </a:t>
            </a:r>
            <a:r>
              <a:rPr lang="en-US" sz="1800" b="1" i="1" dirty="0">
                <a:ea typeface="Times New Roman" panose="02020603050405020304" pitchFamily="18" charset="0"/>
                <a:cs typeface="Angsana New" panose="02020603050405020304" pitchFamily="18" charset="-34"/>
              </a:rPr>
              <a:t>ground level reduced to </a:t>
            </a:r>
            <a:r>
              <a:rPr lang="en-US" sz="1800" b="1" i="1" dirty="0" smtClean="0">
                <a:ea typeface="Times New Roman" panose="02020603050405020304" pitchFamily="18" charset="0"/>
                <a:cs typeface="Angsana New" panose="02020603050405020304" pitchFamily="18" charset="-34"/>
              </a:rPr>
              <a:t>42.28%</a:t>
            </a:r>
            <a:r>
              <a:rPr lang="th-TH" sz="1800" b="1" i="1" dirty="0" smtClean="0">
                <a:ea typeface="Times New Roman" panose="02020603050405020304" pitchFamily="18" charset="0"/>
                <a:cs typeface="Angsana New" panose="02020603050405020304" pitchFamily="18" charset="-34"/>
              </a:rPr>
              <a:t> </a:t>
            </a:r>
            <a:endParaRPr lang="en-US" sz="1800" b="1" i="1" dirty="0">
              <a:ea typeface="Times New Roman" panose="02020603050405020304" pitchFamily="18" charset="0"/>
              <a:cs typeface="Angsana New" panose="02020603050405020304" pitchFamily="18" charset="-34"/>
            </a:endParaRPr>
          </a:p>
        </p:txBody>
      </p:sp>
      <p:sp>
        <p:nvSpPr>
          <p:cNvPr id="15" name="Rectangle 14"/>
          <p:cNvSpPr/>
          <p:nvPr/>
        </p:nvSpPr>
        <p:spPr>
          <a:xfrm rot="390713">
            <a:off x="2700612" y="2024031"/>
            <a:ext cx="4572000" cy="369332"/>
          </a:xfrm>
          <a:prstGeom prst="rect">
            <a:avLst/>
          </a:prstGeom>
        </p:spPr>
        <p:txBody>
          <a:bodyPr>
            <a:spAutoFit/>
          </a:bodyPr>
          <a:lstStyle/>
          <a:p>
            <a:r>
              <a:rPr lang="en-US" sz="1800" b="1" i="1" dirty="0">
                <a:solidFill>
                  <a:srgbClr val="FFFF00"/>
                </a:solidFill>
                <a:ea typeface="Times New Roman" panose="02020603050405020304" pitchFamily="18" charset="0"/>
                <a:cs typeface="Angsana New" panose="02020603050405020304" pitchFamily="18" charset="-34"/>
              </a:rPr>
              <a:t>F</a:t>
            </a:r>
            <a:r>
              <a:rPr lang="en-US" sz="1800" b="1" i="1" dirty="0" smtClean="0">
                <a:solidFill>
                  <a:srgbClr val="FFFF00"/>
                </a:solidFill>
                <a:ea typeface="Times New Roman" panose="02020603050405020304" pitchFamily="18" charset="0"/>
                <a:cs typeface="Angsana New" panose="02020603050405020304" pitchFamily="18" charset="-34"/>
              </a:rPr>
              <a:t>ree </a:t>
            </a:r>
            <a:r>
              <a:rPr lang="en-US" sz="1800" b="1" i="1" dirty="0">
                <a:solidFill>
                  <a:srgbClr val="FFFF00"/>
                </a:solidFill>
                <a:ea typeface="Times New Roman" panose="02020603050405020304" pitchFamily="18" charset="0"/>
                <a:cs typeface="Angsana New" panose="02020603050405020304" pitchFamily="18" charset="-34"/>
              </a:rPr>
              <a:t>flow on the </a:t>
            </a:r>
            <a:r>
              <a:rPr lang="en-US" sz="1800" b="1" i="1" dirty="0" smtClean="0">
                <a:solidFill>
                  <a:srgbClr val="FFFF00"/>
                </a:solidFill>
                <a:ea typeface="Times New Roman" panose="02020603050405020304" pitchFamily="18" charset="0"/>
                <a:cs typeface="Angsana New" panose="02020603050405020304" pitchFamily="18" charset="-34"/>
              </a:rPr>
              <a:t>bridge 45.7% </a:t>
            </a:r>
            <a:endParaRPr lang="en-US" sz="1800" b="1" i="1" dirty="0">
              <a:solidFill>
                <a:srgbClr val="FFFF00"/>
              </a:solidFill>
              <a:ea typeface="Times New Roman" panose="02020603050405020304" pitchFamily="18" charset="0"/>
              <a:cs typeface="Angsana New" panose="02020603050405020304" pitchFamily="18" charset="-34"/>
            </a:endParaRPr>
          </a:p>
        </p:txBody>
      </p:sp>
      <p:sp>
        <p:nvSpPr>
          <p:cNvPr id="16" name="Rectangle 15"/>
          <p:cNvSpPr/>
          <p:nvPr/>
        </p:nvSpPr>
        <p:spPr>
          <a:xfrm>
            <a:off x="4840176" y="4153999"/>
            <a:ext cx="4572000" cy="369332"/>
          </a:xfrm>
          <a:prstGeom prst="rect">
            <a:avLst/>
          </a:prstGeom>
        </p:spPr>
        <p:txBody>
          <a:bodyPr>
            <a:spAutoFit/>
          </a:bodyPr>
          <a:lstStyle/>
          <a:p>
            <a:r>
              <a:rPr lang="en-GB" sz="1800" b="1" i="1" dirty="0">
                <a:ea typeface="Times New Roman" panose="02020603050405020304" pitchFamily="18" charset="0"/>
                <a:cs typeface="Angsana New" panose="02020603050405020304" pitchFamily="18" charset="-34"/>
              </a:rPr>
              <a:t>A</a:t>
            </a:r>
            <a:r>
              <a:rPr lang="en-GB" sz="1800" b="1" i="1" dirty="0" smtClean="0">
                <a:ea typeface="Times New Roman" panose="02020603050405020304" pitchFamily="18" charset="0"/>
                <a:cs typeface="Angsana New" panose="02020603050405020304" pitchFamily="18" charset="-34"/>
              </a:rPr>
              <a:t>verage </a:t>
            </a:r>
            <a:r>
              <a:rPr lang="en-GB" sz="1800" b="1" i="1" dirty="0">
                <a:ea typeface="Times New Roman" panose="02020603050405020304" pitchFamily="18" charset="0"/>
                <a:cs typeface="Angsana New" panose="02020603050405020304" pitchFamily="18" charset="-34"/>
              </a:rPr>
              <a:t>time delay reduced to </a:t>
            </a:r>
            <a:r>
              <a:rPr lang="en-GB" sz="1800" b="1" i="1" dirty="0" smtClean="0">
                <a:ea typeface="Times New Roman" panose="02020603050405020304" pitchFamily="18" charset="0"/>
                <a:cs typeface="Angsana New" panose="02020603050405020304" pitchFamily="18" charset="-34"/>
              </a:rPr>
              <a:t>34.5%</a:t>
            </a:r>
            <a:endParaRPr lang="en-US" sz="1800" b="1" i="1" dirty="0">
              <a:ea typeface="Times New Roman" panose="02020603050405020304" pitchFamily="18" charset="0"/>
              <a:cs typeface="Angsana New" panose="02020603050405020304" pitchFamily="18" charset="-34"/>
            </a:endParaRPr>
          </a:p>
        </p:txBody>
      </p:sp>
      <p:sp>
        <p:nvSpPr>
          <p:cNvPr id="3" name="Rectangle 2"/>
          <p:cNvSpPr/>
          <p:nvPr/>
        </p:nvSpPr>
        <p:spPr>
          <a:xfrm>
            <a:off x="251520" y="5163861"/>
            <a:ext cx="7200799" cy="646331"/>
          </a:xfrm>
          <a:prstGeom prst="rect">
            <a:avLst/>
          </a:prstGeom>
        </p:spPr>
        <p:txBody>
          <a:bodyPr wrap="square">
            <a:spAutoFit/>
          </a:bodyPr>
          <a:lstStyle/>
          <a:p>
            <a:r>
              <a:rPr lang="en-GB" sz="1800" i="1" dirty="0"/>
              <a:t>Speed</a:t>
            </a:r>
            <a:r>
              <a:rPr lang="en-GB" sz="1800" dirty="0"/>
              <a:t>: </a:t>
            </a:r>
            <a:r>
              <a:rPr lang="en-GB" sz="1800" dirty="0">
                <a:solidFill>
                  <a:srgbClr val="FF0000"/>
                </a:solidFill>
              </a:rPr>
              <a:t>saving in travel time </a:t>
            </a:r>
            <a:r>
              <a:rPr lang="en-GB" sz="1800" dirty="0"/>
              <a:t>from increased  vehicle speed, especially on the flyover where the </a:t>
            </a:r>
            <a:r>
              <a:rPr lang="en-GB" sz="1800" dirty="0">
                <a:solidFill>
                  <a:srgbClr val="FF0000"/>
                </a:solidFill>
              </a:rPr>
              <a:t>speed increased from 29.8 to 52.5 km/hr</a:t>
            </a:r>
            <a:r>
              <a:rPr lang="en-GB" sz="1800" dirty="0"/>
              <a:t>.</a:t>
            </a:r>
            <a:endParaRPr lang="en-US" sz="1800" b="1" i="1" dirty="0">
              <a:ea typeface="Times New Roman" panose="02020603050405020304" pitchFamily="18" charset="0"/>
              <a:cs typeface="Angsana New" panose="02020603050405020304" pitchFamily="18" charset="-34"/>
            </a:endParaRPr>
          </a:p>
        </p:txBody>
      </p:sp>
      <p:sp>
        <p:nvSpPr>
          <p:cNvPr id="13"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Data Collection</a:t>
            </a:r>
          </a:p>
          <a:p>
            <a:pPr marL="174625" indent="-174625" fontAlgn="base" hangingPunct="0">
              <a:lnSpc>
                <a:spcPct val="95000"/>
              </a:lnSpc>
              <a:buFont typeface="Wingdings" pitchFamily="2" charset="2"/>
              <a:buChar char="v"/>
            </a:pPr>
            <a:r>
              <a:rPr lang="en-US" sz="1200" b="1" dirty="0" smtClean="0">
                <a:solidFill>
                  <a:srgbClr val="FFCCCC"/>
                </a:solidFill>
              </a:rPr>
              <a:t>Project Evaluation</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Cost-Benefit Analysis (CBA)</a:t>
            </a:r>
          </a:p>
          <a:p>
            <a:pPr marL="174625" indent="-174625" fontAlgn="base" hangingPunct="0">
              <a:lnSpc>
                <a:spcPct val="95000"/>
              </a:lnSpc>
              <a:buFont typeface="Wingdings" pitchFamily="2" charset="2"/>
              <a:buChar char="v"/>
            </a:pPr>
            <a:r>
              <a:rPr lang="en-US" sz="1200" b="1" dirty="0" smtClean="0">
                <a:solidFill>
                  <a:srgbClr val="FFCCCC"/>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10626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5" grpId="0"/>
      <p:bldP spid="1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931" t="13477" r="1755" b="8400"/>
          <a:stretch/>
        </p:blipFill>
        <p:spPr bwMode="auto">
          <a:xfrm>
            <a:off x="83948" y="100623"/>
            <a:ext cx="8872955"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Conclusions</a:t>
            </a:r>
            <a:endParaRPr lang="th-TH" sz="2200" b="1" dirty="0">
              <a:solidFill>
                <a:srgbClr val="FF0000"/>
              </a:solidFill>
            </a:endParaRPr>
          </a:p>
        </p:txBody>
      </p:sp>
      <p:sp>
        <p:nvSpPr>
          <p:cNvPr id="8"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chemeClr val="tx1"/>
                </a:solidFill>
                <a:latin typeface="Arial" pitchFamily="34" charset="0"/>
              </a:rPr>
              <a:t>17</a:t>
            </a:fld>
            <a:endParaRPr lang="th-TH" sz="2000" b="1" dirty="0">
              <a:solidFill>
                <a:schemeClr val="tx1"/>
              </a:solidFill>
              <a:latin typeface="Arial" pitchFamily="34" charset="0"/>
            </a:endParaRPr>
          </a:p>
        </p:txBody>
      </p:sp>
      <p:pic>
        <p:nvPicPr>
          <p:cNvPr id="9" name="Picture 16" descr="C:\Users\DELL\Desktop\TrafficLigh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088780" y="907501"/>
            <a:ext cx="129502" cy="4744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DELL\Desktop\TrafficLigh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296640" y="1153335"/>
            <a:ext cx="129502" cy="4744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C:\Users\DELL\Desktop\TrafficLigh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3903330" y="692696"/>
            <a:ext cx="129502" cy="4744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C:\Users\DELL\Desktop\TrafficLigh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4298482" y="886371"/>
            <a:ext cx="129502" cy="47443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กลุ่ม 2119"/>
          <p:cNvGrpSpPr/>
          <p:nvPr/>
        </p:nvGrpSpPr>
        <p:grpSpPr>
          <a:xfrm>
            <a:off x="15552" y="4834455"/>
            <a:ext cx="6932712" cy="2482977"/>
            <a:chOff x="1193647" y="2968162"/>
            <a:chExt cx="6932712" cy="2482977"/>
          </a:xfrm>
        </p:grpSpPr>
        <p:grpSp>
          <p:nvGrpSpPr>
            <p:cNvPr id="15" name="กลุ่ม 2117"/>
            <p:cNvGrpSpPr/>
            <p:nvPr/>
          </p:nvGrpSpPr>
          <p:grpSpPr>
            <a:xfrm>
              <a:off x="1193647" y="2968162"/>
              <a:ext cx="6932712" cy="2482977"/>
              <a:chOff x="-759769" y="2708920"/>
              <a:chExt cx="10434812" cy="3737268"/>
            </a:xfrm>
          </p:grpSpPr>
          <p:grpSp>
            <p:nvGrpSpPr>
              <p:cNvPr id="54" name="กลุ่ม 2116"/>
              <p:cNvGrpSpPr/>
              <p:nvPr/>
            </p:nvGrpSpPr>
            <p:grpSpPr>
              <a:xfrm>
                <a:off x="2583613" y="2708920"/>
                <a:ext cx="3931542" cy="3737268"/>
                <a:chOff x="381000" y="1282455"/>
                <a:chExt cx="8489950" cy="8070425"/>
              </a:xfrm>
            </p:grpSpPr>
            <p:pic>
              <p:nvPicPr>
                <p:cNvPr id="63" name="Picture 7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62" t="44652" r="16978" b="6911"/>
                <a:stretch/>
              </p:blipFill>
              <p:spPr bwMode="auto">
                <a:xfrm>
                  <a:off x="431800" y="5809580"/>
                  <a:ext cx="84391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7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789" t="20656" r="17350" b="15364"/>
                <a:stretch/>
              </p:blipFill>
              <p:spPr bwMode="auto">
                <a:xfrm>
                  <a:off x="381000" y="1282455"/>
                  <a:ext cx="8439150" cy="468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5" name="Picture 7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418" t="33007" r="27641" b="36218"/>
              <a:stretch/>
            </p:blipFill>
            <p:spPr bwMode="auto">
              <a:xfrm>
                <a:off x="6506350" y="4129460"/>
                <a:ext cx="3168693" cy="81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Freeform 34"/>
              <p:cNvSpPr>
                <a:spLocks/>
              </p:cNvSpPr>
              <p:nvPr/>
            </p:nvSpPr>
            <p:spPr bwMode="auto">
              <a:xfrm>
                <a:off x="6437864" y="4519292"/>
                <a:ext cx="105404" cy="82566"/>
              </a:xfrm>
              <a:custGeom>
                <a:avLst/>
                <a:gdLst>
                  <a:gd name="T0" fmla="*/ 98 w 166"/>
                  <a:gd name="T1" fmla="*/ 0 h 130"/>
                  <a:gd name="T2" fmla="*/ 9 w 166"/>
                  <a:gd name="T3" fmla="*/ 31 h 130"/>
                  <a:gd name="T4" fmla="*/ 151 w 166"/>
                  <a:gd name="T5" fmla="*/ 71 h 130"/>
                  <a:gd name="T6" fmla="*/ 98 w 166"/>
                  <a:gd name="T7" fmla="*/ 130 h 130"/>
                </a:gdLst>
                <a:ahLst/>
                <a:cxnLst>
                  <a:cxn ang="0">
                    <a:pos x="T0" y="T1"/>
                  </a:cxn>
                  <a:cxn ang="0">
                    <a:pos x="T2" y="T3"/>
                  </a:cxn>
                  <a:cxn ang="0">
                    <a:pos x="T4" y="T5"/>
                  </a:cxn>
                  <a:cxn ang="0">
                    <a:pos x="T6" y="T7"/>
                  </a:cxn>
                </a:cxnLst>
                <a:rect l="0" t="0" r="r" b="b"/>
                <a:pathLst>
                  <a:path w="166" h="130">
                    <a:moveTo>
                      <a:pt x="98" y="0"/>
                    </a:moveTo>
                    <a:cubicBezTo>
                      <a:pt x="49" y="9"/>
                      <a:pt x="0" y="19"/>
                      <a:pt x="9" y="31"/>
                    </a:cubicBezTo>
                    <a:cubicBezTo>
                      <a:pt x="18" y="43"/>
                      <a:pt x="136" y="55"/>
                      <a:pt x="151" y="71"/>
                    </a:cubicBezTo>
                    <a:cubicBezTo>
                      <a:pt x="166" y="87"/>
                      <a:pt x="107" y="120"/>
                      <a:pt x="98" y="130"/>
                    </a:cubicBez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57" name="AutoShape 33"/>
              <p:cNvSpPr>
                <a:spLocks noChangeShapeType="1"/>
              </p:cNvSpPr>
              <p:nvPr/>
            </p:nvSpPr>
            <p:spPr bwMode="auto">
              <a:xfrm flipV="1">
                <a:off x="6500090" y="4011414"/>
                <a:ext cx="0" cy="504000"/>
              </a:xfrm>
              <a:prstGeom prst="straightConnector1">
                <a:avLst/>
              </a:prstGeom>
              <a:noFill/>
              <a:ln w="31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58" name="AutoShape 32"/>
              <p:cNvSpPr>
                <a:spLocks noChangeShapeType="1"/>
              </p:cNvSpPr>
              <p:nvPr/>
            </p:nvSpPr>
            <p:spPr bwMode="auto">
              <a:xfrm flipV="1">
                <a:off x="6500090" y="4601858"/>
                <a:ext cx="635" cy="468086"/>
              </a:xfrm>
              <a:prstGeom prst="straightConnector1">
                <a:avLst/>
              </a:prstGeom>
              <a:noFill/>
              <a:ln w="31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59" name="Picture 7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197" t="34513" r="22956" b="32744"/>
              <a:stretch/>
            </p:blipFill>
            <p:spPr bwMode="auto">
              <a:xfrm>
                <a:off x="-759769" y="4114173"/>
                <a:ext cx="3315545" cy="84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Freeform 34"/>
              <p:cNvSpPr>
                <a:spLocks/>
              </p:cNvSpPr>
              <p:nvPr/>
            </p:nvSpPr>
            <p:spPr bwMode="auto">
              <a:xfrm>
                <a:off x="2504052" y="4512942"/>
                <a:ext cx="105404" cy="82566"/>
              </a:xfrm>
              <a:custGeom>
                <a:avLst/>
                <a:gdLst>
                  <a:gd name="T0" fmla="*/ 98 w 166"/>
                  <a:gd name="T1" fmla="*/ 0 h 130"/>
                  <a:gd name="T2" fmla="*/ 9 w 166"/>
                  <a:gd name="T3" fmla="*/ 31 h 130"/>
                  <a:gd name="T4" fmla="*/ 151 w 166"/>
                  <a:gd name="T5" fmla="*/ 71 h 130"/>
                  <a:gd name="T6" fmla="*/ 98 w 166"/>
                  <a:gd name="T7" fmla="*/ 130 h 130"/>
                </a:gdLst>
                <a:ahLst/>
                <a:cxnLst>
                  <a:cxn ang="0">
                    <a:pos x="T0" y="T1"/>
                  </a:cxn>
                  <a:cxn ang="0">
                    <a:pos x="T2" y="T3"/>
                  </a:cxn>
                  <a:cxn ang="0">
                    <a:pos x="T4" y="T5"/>
                  </a:cxn>
                  <a:cxn ang="0">
                    <a:pos x="T6" y="T7"/>
                  </a:cxn>
                </a:cxnLst>
                <a:rect l="0" t="0" r="r" b="b"/>
                <a:pathLst>
                  <a:path w="166" h="130">
                    <a:moveTo>
                      <a:pt x="98" y="0"/>
                    </a:moveTo>
                    <a:cubicBezTo>
                      <a:pt x="49" y="9"/>
                      <a:pt x="0" y="19"/>
                      <a:pt x="9" y="31"/>
                    </a:cubicBezTo>
                    <a:cubicBezTo>
                      <a:pt x="18" y="43"/>
                      <a:pt x="136" y="55"/>
                      <a:pt x="151" y="71"/>
                    </a:cubicBezTo>
                    <a:cubicBezTo>
                      <a:pt x="166" y="87"/>
                      <a:pt x="107" y="120"/>
                      <a:pt x="98" y="130"/>
                    </a:cubicBez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61" name="AutoShape 33"/>
              <p:cNvSpPr>
                <a:spLocks noChangeShapeType="1"/>
              </p:cNvSpPr>
              <p:nvPr/>
            </p:nvSpPr>
            <p:spPr bwMode="auto">
              <a:xfrm flipV="1">
                <a:off x="2566278" y="4005064"/>
                <a:ext cx="0" cy="504000"/>
              </a:xfrm>
              <a:prstGeom prst="straightConnector1">
                <a:avLst/>
              </a:prstGeom>
              <a:noFill/>
              <a:ln w="31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62" name="AutoShape 32"/>
              <p:cNvSpPr>
                <a:spLocks noChangeShapeType="1"/>
              </p:cNvSpPr>
              <p:nvPr/>
            </p:nvSpPr>
            <p:spPr bwMode="auto">
              <a:xfrm flipV="1">
                <a:off x="2566278" y="4595508"/>
                <a:ext cx="635" cy="468086"/>
              </a:xfrm>
              <a:prstGeom prst="straightConnector1">
                <a:avLst/>
              </a:prstGeom>
              <a:noFill/>
              <a:ln w="31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grpSp>
        <p:sp>
          <p:nvSpPr>
            <p:cNvPr id="16" name="Freeform 52"/>
            <p:cNvSpPr>
              <a:spLocks/>
            </p:cNvSpPr>
            <p:nvPr/>
          </p:nvSpPr>
          <p:spPr bwMode="auto">
            <a:xfrm>
              <a:off x="1722128" y="4003674"/>
              <a:ext cx="1008322" cy="106617"/>
            </a:xfrm>
            <a:custGeom>
              <a:avLst/>
              <a:gdLst>
                <a:gd name="T0" fmla="*/ 0 w 1588"/>
                <a:gd name="T1" fmla="*/ 259 h 265"/>
                <a:gd name="T2" fmla="*/ 641 w 1588"/>
                <a:gd name="T3" fmla="*/ 232 h 265"/>
                <a:gd name="T4" fmla="*/ 1200 w 1588"/>
                <a:gd name="T5" fmla="*/ 62 h 265"/>
                <a:gd name="T6" fmla="*/ 1588 w 1588"/>
                <a:gd name="T7" fmla="*/ 0 h 265"/>
              </a:gdLst>
              <a:ahLst/>
              <a:cxnLst>
                <a:cxn ang="0">
                  <a:pos x="T0" y="T1"/>
                </a:cxn>
                <a:cxn ang="0">
                  <a:pos x="T2" y="T3"/>
                </a:cxn>
                <a:cxn ang="0">
                  <a:pos x="T4" y="T5"/>
                </a:cxn>
                <a:cxn ang="0">
                  <a:pos x="T6" y="T7"/>
                </a:cxn>
              </a:cxnLst>
              <a:rect l="0" t="0" r="r" b="b"/>
              <a:pathLst>
                <a:path w="1588" h="265">
                  <a:moveTo>
                    <a:pt x="0" y="259"/>
                  </a:moveTo>
                  <a:cubicBezTo>
                    <a:pt x="105" y="255"/>
                    <a:pt x="441" y="265"/>
                    <a:pt x="641" y="232"/>
                  </a:cubicBezTo>
                  <a:cubicBezTo>
                    <a:pt x="841" y="199"/>
                    <a:pt x="1042" y="101"/>
                    <a:pt x="1200" y="62"/>
                  </a:cubicBezTo>
                  <a:cubicBezTo>
                    <a:pt x="1358" y="23"/>
                    <a:pt x="1473" y="11"/>
                    <a:pt x="1588" y="0"/>
                  </a:cubicBezTo>
                </a:path>
              </a:pathLst>
            </a:custGeom>
            <a:noFill/>
            <a:ln w="9525">
              <a:solidFill>
                <a:srgbClr val="E36C0A"/>
              </a:solidFill>
              <a:prstDash val="sysDot"/>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17" name="AutoShape 51"/>
            <p:cNvSpPr>
              <a:spLocks noChangeShapeType="1"/>
            </p:cNvSpPr>
            <p:nvPr/>
          </p:nvSpPr>
          <p:spPr bwMode="auto">
            <a:xfrm>
              <a:off x="1722128" y="4072181"/>
              <a:ext cx="1007687" cy="0"/>
            </a:xfrm>
            <a:prstGeom prst="straightConnector1">
              <a:avLst/>
            </a:prstGeom>
            <a:noFill/>
            <a:ln w="9525">
              <a:solidFill>
                <a:srgbClr val="E36C0A"/>
              </a:solidFill>
              <a:round/>
              <a:headEnd/>
              <a:tailEnd type="stealth"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18" name="Freeform 17"/>
            <p:cNvSpPr>
              <a:spLocks/>
            </p:cNvSpPr>
            <p:nvPr/>
          </p:nvSpPr>
          <p:spPr bwMode="auto">
            <a:xfrm>
              <a:off x="1872295" y="4268713"/>
              <a:ext cx="869265" cy="115754"/>
            </a:xfrm>
            <a:custGeom>
              <a:avLst/>
              <a:gdLst>
                <a:gd name="T0" fmla="*/ 1369 w 1369"/>
                <a:gd name="T1" fmla="*/ 283 h 283"/>
                <a:gd name="T2" fmla="*/ 712 w 1369"/>
                <a:gd name="T3" fmla="*/ 196 h 283"/>
                <a:gd name="T4" fmla="*/ 254 w 1369"/>
                <a:gd name="T5" fmla="*/ 30 h 283"/>
                <a:gd name="T6" fmla="*/ 0 w 1369"/>
                <a:gd name="T7" fmla="*/ 14 h 283"/>
              </a:gdLst>
              <a:ahLst/>
              <a:cxnLst>
                <a:cxn ang="0">
                  <a:pos x="T0" y="T1"/>
                </a:cxn>
                <a:cxn ang="0">
                  <a:pos x="T2" y="T3"/>
                </a:cxn>
                <a:cxn ang="0">
                  <a:pos x="T4" y="T5"/>
                </a:cxn>
                <a:cxn ang="0">
                  <a:pos x="T6" y="T7"/>
                </a:cxn>
              </a:cxnLst>
              <a:rect l="0" t="0" r="r" b="b"/>
              <a:pathLst>
                <a:path w="1369" h="283">
                  <a:moveTo>
                    <a:pt x="1369" y="283"/>
                  </a:moveTo>
                  <a:cubicBezTo>
                    <a:pt x="1259" y="269"/>
                    <a:pt x="898" y="238"/>
                    <a:pt x="712" y="196"/>
                  </a:cubicBezTo>
                  <a:cubicBezTo>
                    <a:pt x="526" y="154"/>
                    <a:pt x="373" y="60"/>
                    <a:pt x="254" y="30"/>
                  </a:cubicBezTo>
                  <a:cubicBezTo>
                    <a:pt x="135" y="0"/>
                    <a:pt x="53" y="17"/>
                    <a:pt x="0" y="14"/>
                  </a:cubicBezTo>
                </a:path>
              </a:pathLst>
            </a:custGeom>
            <a:noFill/>
            <a:ln w="9525">
              <a:solidFill>
                <a:srgbClr val="E36C0A"/>
              </a:solidFill>
              <a:prstDash val="sysDot"/>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19" name="AutoShape 45"/>
            <p:cNvSpPr>
              <a:spLocks noChangeShapeType="1"/>
            </p:cNvSpPr>
            <p:nvPr/>
          </p:nvSpPr>
          <p:spPr bwMode="auto">
            <a:xfrm rot="10800000">
              <a:off x="1755462" y="4310002"/>
              <a:ext cx="1007687" cy="0"/>
            </a:xfrm>
            <a:prstGeom prst="straightConnector1">
              <a:avLst/>
            </a:prstGeom>
            <a:noFill/>
            <a:ln w="9525">
              <a:solidFill>
                <a:srgbClr val="E36C0A"/>
              </a:solidFill>
              <a:round/>
              <a:headEnd/>
              <a:tailEnd type="stealth"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20" name="Text Box 29"/>
            <p:cNvSpPr txBox="1">
              <a:spLocks noChangeArrowheads="1"/>
            </p:cNvSpPr>
            <p:nvPr/>
          </p:nvSpPr>
          <p:spPr bwMode="auto">
            <a:xfrm>
              <a:off x="1861309" y="4078877"/>
              <a:ext cx="1030546" cy="2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rgbClr val="4A442A"/>
                  </a:solidFill>
                  <a:effectLst/>
                  <a:latin typeface="Times New Roman" pitchFamily="18" charset="0"/>
                  <a:ea typeface="Calibri" pitchFamily="34" charset="0"/>
                  <a:cs typeface="Times New Roman" pitchFamily="18" charset="0"/>
                </a:rPr>
                <a:t>Conflict</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rgbClr val="4A442A"/>
                  </a:solidFill>
                  <a:effectLst/>
                  <a:latin typeface="Times New Roman" pitchFamily="18" charset="0"/>
                  <a:ea typeface="Calibri" pitchFamily="34" charset="0"/>
                  <a:cs typeface="Times New Roman" pitchFamily="18" charset="0"/>
                </a:rPr>
                <a:t>points</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r>
                <a:rPr kumimoji="0" lang="en-US"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area</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21" name="Text Box 28"/>
            <p:cNvSpPr txBox="1">
              <a:spLocks noChangeArrowheads="1"/>
            </p:cNvSpPr>
            <p:nvPr/>
          </p:nvSpPr>
          <p:spPr bwMode="auto">
            <a:xfrm>
              <a:off x="1688474" y="3806067"/>
              <a:ext cx="720481" cy="17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rgbClr val="4A442A"/>
                  </a:solidFill>
                  <a:effectLst/>
                  <a:latin typeface="Times New Roman" pitchFamily="18" charset="0"/>
                  <a:ea typeface="Calibri" pitchFamily="34" charset="0"/>
                  <a:cs typeface="Times New Roman" pitchFamily="18" charset="0"/>
                </a:rPr>
                <a:t>Approach</a:t>
              </a:r>
              <a:r>
                <a:rPr lang="en-US" sz="800" dirty="0" err="1" smtClean="0">
                  <a:solidFill>
                    <a:srgbClr val="4A442A"/>
                  </a:solidFill>
                  <a:latin typeface="Times New Roman" pitchFamily="18" charset="0"/>
                  <a:ea typeface="Calibri" pitchFamily="34" charset="0"/>
                  <a:cs typeface="Times New Roman" pitchFamily="18" charset="0"/>
                </a:rPr>
                <a:t>ing</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22" name="Text Box 27"/>
            <p:cNvSpPr txBox="1">
              <a:spLocks noChangeArrowheads="1"/>
            </p:cNvSpPr>
            <p:nvPr/>
          </p:nvSpPr>
          <p:spPr bwMode="auto">
            <a:xfrm>
              <a:off x="1679997" y="4360173"/>
              <a:ext cx="490177" cy="2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just" fontAlgn="base">
                <a:spcBef>
                  <a:spcPct val="0"/>
                </a:spcBef>
                <a:spcAft>
                  <a:spcPct val="0"/>
                </a:spcAft>
              </a:pPr>
              <a:r>
                <a:rPr kumimoji="0" lang="en-US"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Exiting</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23" name="AutoShape 21"/>
            <p:cNvSpPr>
              <a:spLocks noChangeShapeType="1"/>
            </p:cNvSpPr>
            <p:nvPr/>
          </p:nvSpPr>
          <p:spPr bwMode="auto">
            <a:xfrm>
              <a:off x="1723405" y="4111749"/>
              <a:ext cx="1003300" cy="0"/>
            </a:xfrm>
            <a:prstGeom prst="straightConnector1">
              <a:avLst/>
            </a:prstGeom>
            <a:noFill/>
            <a:ln w="9525">
              <a:solidFill>
                <a:srgbClr val="E36C0A"/>
              </a:solidFill>
              <a:round/>
              <a:headEnd/>
              <a:tailEnd type="stealth"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24" name="AutoShape 18"/>
            <p:cNvSpPr>
              <a:spLocks noChangeShapeType="1"/>
            </p:cNvSpPr>
            <p:nvPr/>
          </p:nvSpPr>
          <p:spPr bwMode="auto">
            <a:xfrm>
              <a:off x="1757064" y="4273301"/>
              <a:ext cx="1003301" cy="0"/>
            </a:xfrm>
            <a:prstGeom prst="straightConnector1">
              <a:avLst/>
            </a:prstGeom>
            <a:noFill/>
            <a:ln w="9525">
              <a:solidFill>
                <a:schemeClr val="accent6">
                  <a:lumMod val="75000"/>
                </a:schemeClr>
              </a:solidFill>
              <a:round/>
              <a:headEnd type="stealth" w="sm" len="sm"/>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25" name="Freeform 16"/>
            <p:cNvSpPr>
              <a:spLocks/>
            </p:cNvSpPr>
            <p:nvPr/>
          </p:nvSpPr>
          <p:spPr bwMode="auto">
            <a:xfrm rot="10800000">
              <a:off x="2553990" y="4274889"/>
              <a:ext cx="647700" cy="149074"/>
            </a:xfrm>
            <a:custGeom>
              <a:avLst/>
              <a:gdLst>
                <a:gd name="T0" fmla="*/ 0 w 1021"/>
                <a:gd name="T1" fmla="*/ 0 h 313"/>
                <a:gd name="T2" fmla="*/ 270 w 1021"/>
                <a:gd name="T3" fmla="*/ 69 h 313"/>
                <a:gd name="T4" fmla="*/ 545 w 1021"/>
                <a:gd name="T5" fmla="*/ 250 h 313"/>
                <a:gd name="T6" fmla="*/ 1021 w 1021"/>
                <a:gd name="T7" fmla="*/ 313 h 313"/>
              </a:gdLst>
              <a:ahLst/>
              <a:cxnLst>
                <a:cxn ang="0">
                  <a:pos x="T0" y="T1"/>
                </a:cxn>
                <a:cxn ang="0">
                  <a:pos x="T2" y="T3"/>
                </a:cxn>
                <a:cxn ang="0">
                  <a:pos x="T4" y="T5"/>
                </a:cxn>
                <a:cxn ang="0">
                  <a:pos x="T6" y="T7"/>
                </a:cxn>
              </a:cxnLst>
              <a:rect l="0" t="0" r="r" b="b"/>
              <a:pathLst>
                <a:path w="1021" h="313">
                  <a:moveTo>
                    <a:pt x="0" y="0"/>
                  </a:moveTo>
                  <a:cubicBezTo>
                    <a:pt x="45" y="11"/>
                    <a:pt x="179" y="27"/>
                    <a:pt x="270" y="69"/>
                  </a:cubicBezTo>
                  <a:cubicBezTo>
                    <a:pt x="361" y="111"/>
                    <a:pt x="420" y="209"/>
                    <a:pt x="545" y="250"/>
                  </a:cubicBezTo>
                  <a:cubicBezTo>
                    <a:pt x="670" y="291"/>
                    <a:pt x="922" y="300"/>
                    <a:pt x="1021" y="313"/>
                  </a:cubicBezTo>
                </a:path>
              </a:pathLst>
            </a:custGeom>
            <a:noFill/>
            <a:ln w="9525">
              <a:solidFill>
                <a:srgbClr val="F79646"/>
              </a:solidFill>
              <a:prstDash val="sysDot"/>
              <a:round/>
              <a:headEnd/>
              <a:tailEnd type="arrow"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26" name="Rectangle 15"/>
            <p:cNvSpPr>
              <a:spLocks noChangeArrowheads="1"/>
            </p:cNvSpPr>
            <p:nvPr/>
          </p:nvSpPr>
          <p:spPr bwMode="auto">
            <a:xfrm>
              <a:off x="1706221" y="3966965"/>
              <a:ext cx="1067168" cy="202934"/>
            </a:xfrm>
            <a:prstGeom prst="rect">
              <a:avLst/>
            </a:prstGeom>
            <a:solidFill>
              <a:srgbClr val="000099">
                <a:alpha val="14902"/>
              </a:srgbClr>
            </a:solidFill>
            <a:ln>
              <a:noFill/>
            </a:ln>
          </p:spPr>
          <p:txBody>
            <a:bodyPr vert="horz" wrap="square" lIns="91440" tIns="45720" rIns="91440" bIns="45720" numCol="1" anchor="t" anchorCtr="0" compatLnSpc="1">
              <a:prstTxWarp prst="textNoShape">
                <a:avLst/>
              </a:prstTxWarp>
            </a:bodyPr>
            <a:lstStyle/>
            <a:p>
              <a:endParaRPr lang="th-TH"/>
            </a:p>
          </p:txBody>
        </p:sp>
        <p:sp>
          <p:nvSpPr>
            <p:cNvPr id="27" name="Rectangle 14"/>
            <p:cNvSpPr>
              <a:spLocks noChangeArrowheads="1"/>
            </p:cNvSpPr>
            <p:nvPr/>
          </p:nvSpPr>
          <p:spPr bwMode="auto">
            <a:xfrm>
              <a:off x="1701899" y="4212036"/>
              <a:ext cx="1071490" cy="211927"/>
            </a:xfrm>
            <a:prstGeom prst="rect">
              <a:avLst/>
            </a:prstGeom>
            <a:solidFill>
              <a:srgbClr val="FF0000">
                <a:alpha val="14902"/>
              </a:srgbClr>
            </a:solidFill>
            <a:ln>
              <a:noFill/>
            </a:ln>
          </p:spPr>
          <p:txBody>
            <a:bodyPr vert="horz" wrap="square" lIns="91440" tIns="45720" rIns="91440" bIns="45720" numCol="1" anchor="t" anchorCtr="0" compatLnSpc="1">
              <a:prstTxWarp prst="textNoShape">
                <a:avLst/>
              </a:prstTxWarp>
            </a:bodyPr>
            <a:lstStyle/>
            <a:p>
              <a:endParaRPr lang="th-TH"/>
            </a:p>
          </p:txBody>
        </p:sp>
        <p:sp>
          <p:nvSpPr>
            <p:cNvPr id="28" name="Text Box 13"/>
            <p:cNvSpPr txBox="1">
              <a:spLocks noChangeArrowheads="1"/>
            </p:cNvSpPr>
            <p:nvPr/>
          </p:nvSpPr>
          <p:spPr bwMode="auto">
            <a:xfrm>
              <a:off x="2585418" y="3698999"/>
              <a:ext cx="10810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Diverging</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Zone</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29" name="Freeform 11"/>
            <p:cNvSpPr>
              <a:spLocks/>
            </p:cNvSpPr>
            <p:nvPr/>
          </p:nvSpPr>
          <p:spPr bwMode="auto">
            <a:xfrm>
              <a:off x="2555255" y="3792662"/>
              <a:ext cx="109538" cy="163512"/>
            </a:xfrm>
            <a:custGeom>
              <a:avLst/>
              <a:gdLst>
                <a:gd name="T0" fmla="*/ 172 w 172"/>
                <a:gd name="T1" fmla="*/ 5 h 257"/>
                <a:gd name="T2" fmla="*/ 24 w 172"/>
                <a:gd name="T3" fmla="*/ 42 h 257"/>
                <a:gd name="T4" fmla="*/ 26 w 172"/>
                <a:gd name="T5" fmla="*/ 257 h 257"/>
              </a:gdLst>
              <a:ahLst/>
              <a:cxnLst>
                <a:cxn ang="0">
                  <a:pos x="T0" y="T1"/>
                </a:cxn>
                <a:cxn ang="0">
                  <a:pos x="T2" y="T3"/>
                </a:cxn>
                <a:cxn ang="0">
                  <a:pos x="T4" y="T5"/>
                </a:cxn>
              </a:cxnLst>
              <a:rect l="0" t="0" r="r" b="b"/>
              <a:pathLst>
                <a:path w="172" h="257">
                  <a:moveTo>
                    <a:pt x="172" y="5"/>
                  </a:moveTo>
                  <a:cubicBezTo>
                    <a:pt x="147" y="11"/>
                    <a:pt x="48" y="0"/>
                    <a:pt x="24" y="42"/>
                  </a:cubicBezTo>
                  <a:cubicBezTo>
                    <a:pt x="0" y="84"/>
                    <a:pt x="26" y="212"/>
                    <a:pt x="26" y="257"/>
                  </a:cubicBezTo>
                </a:path>
              </a:pathLst>
            </a:custGeom>
            <a:noFill/>
            <a:ln w="3175">
              <a:solidFill>
                <a:srgbClr val="000000"/>
              </a:solidFill>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30" name="Freeform 10"/>
            <p:cNvSpPr>
              <a:spLocks/>
            </p:cNvSpPr>
            <p:nvPr/>
          </p:nvSpPr>
          <p:spPr bwMode="auto">
            <a:xfrm rot="10800000" flipH="1">
              <a:off x="2536530" y="4411409"/>
              <a:ext cx="109538" cy="163512"/>
            </a:xfrm>
            <a:custGeom>
              <a:avLst/>
              <a:gdLst>
                <a:gd name="T0" fmla="*/ 172 w 172"/>
                <a:gd name="T1" fmla="*/ 5 h 257"/>
                <a:gd name="T2" fmla="*/ 24 w 172"/>
                <a:gd name="T3" fmla="*/ 42 h 257"/>
                <a:gd name="T4" fmla="*/ 26 w 172"/>
                <a:gd name="T5" fmla="*/ 257 h 257"/>
              </a:gdLst>
              <a:ahLst/>
              <a:cxnLst>
                <a:cxn ang="0">
                  <a:pos x="T0" y="T1"/>
                </a:cxn>
                <a:cxn ang="0">
                  <a:pos x="T2" y="T3"/>
                </a:cxn>
                <a:cxn ang="0">
                  <a:pos x="T4" y="T5"/>
                </a:cxn>
              </a:cxnLst>
              <a:rect l="0" t="0" r="r" b="b"/>
              <a:pathLst>
                <a:path w="172" h="257">
                  <a:moveTo>
                    <a:pt x="172" y="5"/>
                  </a:moveTo>
                  <a:cubicBezTo>
                    <a:pt x="147" y="11"/>
                    <a:pt x="48" y="0"/>
                    <a:pt x="24" y="42"/>
                  </a:cubicBezTo>
                  <a:cubicBezTo>
                    <a:pt x="0" y="84"/>
                    <a:pt x="26" y="212"/>
                    <a:pt x="26" y="257"/>
                  </a:cubicBezTo>
                </a:path>
              </a:pathLst>
            </a:custGeom>
            <a:noFill/>
            <a:ln w="3175">
              <a:solidFill>
                <a:srgbClr val="000000"/>
              </a:solidFill>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31" name="Text Box 12"/>
            <p:cNvSpPr txBox="1">
              <a:spLocks noChangeArrowheads="1"/>
            </p:cNvSpPr>
            <p:nvPr/>
          </p:nvSpPr>
          <p:spPr bwMode="auto">
            <a:xfrm>
              <a:off x="2573568" y="4458043"/>
              <a:ext cx="10810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Merging</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Zone</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grpSp>
          <p:nvGrpSpPr>
            <p:cNvPr id="32" name="กลุ่ม 2118"/>
            <p:cNvGrpSpPr/>
            <p:nvPr/>
          </p:nvGrpSpPr>
          <p:grpSpPr>
            <a:xfrm rot="10800000">
              <a:off x="5818984" y="3663748"/>
              <a:ext cx="1796805" cy="1085211"/>
              <a:chOff x="6039687" y="5313682"/>
              <a:chExt cx="1796805" cy="1085211"/>
            </a:xfrm>
          </p:grpSpPr>
          <p:sp>
            <p:nvSpPr>
              <p:cNvPr id="38" name="Freeform 52"/>
              <p:cNvSpPr>
                <a:spLocks/>
              </p:cNvSpPr>
              <p:nvPr/>
            </p:nvSpPr>
            <p:spPr bwMode="auto">
              <a:xfrm>
                <a:off x="6156015" y="5686229"/>
                <a:ext cx="1008322" cy="106617"/>
              </a:xfrm>
              <a:custGeom>
                <a:avLst/>
                <a:gdLst>
                  <a:gd name="T0" fmla="*/ 0 w 1588"/>
                  <a:gd name="T1" fmla="*/ 259 h 265"/>
                  <a:gd name="T2" fmla="*/ 641 w 1588"/>
                  <a:gd name="T3" fmla="*/ 232 h 265"/>
                  <a:gd name="T4" fmla="*/ 1200 w 1588"/>
                  <a:gd name="T5" fmla="*/ 62 h 265"/>
                  <a:gd name="T6" fmla="*/ 1588 w 1588"/>
                  <a:gd name="T7" fmla="*/ 0 h 265"/>
                </a:gdLst>
                <a:ahLst/>
                <a:cxnLst>
                  <a:cxn ang="0">
                    <a:pos x="T0" y="T1"/>
                  </a:cxn>
                  <a:cxn ang="0">
                    <a:pos x="T2" y="T3"/>
                  </a:cxn>
                  <a:cxn ang="0">
                    <a:pos x="T4" y="T5"/>
                  </a:cxn>
                  <a:cxn ang="0">
                    <a:pos x="T6" y="T7"/>
                  </a:cxn>
                </a:cxnLst>
                <a:rect l="0" t="0" r="r" b="b"/>
                <a:pathLst>
                  <a:path w="1588" h="265">
                    <a:moveTo>
                      <a:pt x="0" y="259"/>
                    </a:moveTo>
                    <a:cubicBezTo>
                      <a:pt x="105" y="255"/>
                      <a:pt x="441" y="265"/>
                      <a:pt x="641" y="232"/>
                    </a:cubicBezTo>
                    <a:cubicBezTo>
                      <a:pt x="841" y="199"/>
                      <a:pt x="1042" y="101"/>
                      <a:pt x="1200" y="62"/>
                    </a:cubicBezTo>
                    <a:cubicBezTo>
                      <a:pt x="1358" y="23"/>
                      <a:pt x="1473" y="11"/>
                      <a:pt x="1588" y="0"/>
                    </a:cubicBezTo>
                  </a:path>
                </a:pathLst>
              </a:custGeom>
              <a:noFill/>
              <a:ln w="9525">
                <a:solidFill>
                  <a:srgbClr val="E36C0A"/>
                </a:solidFill>
                <a:prstDash val="sysDot"/>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39" name="AutoShape 51"/>
              <p:cNvSpPr>
                <a:spLocks noChangeShapeType="1"/>
              </p:cNvSpPr>
              <p:nvPr/>
            </p:nvSpPr>
            <p:spPr bwMode="auto">
              <a:xfrm>
                <a:off x="6156015" y="5754736"/>
                <a:ext cx="1007687" cy="0"/>
              </a:xfrm>
              <a:prstGeom prst="straightConnector1">
                <a:avLst/>
              </a:prstGeom>
              <a:noFill/>
              <a:ln w="9525">
                <a:solidFill>
                  <a:srgbClr val="E36C0A"/>
                </a:solidFill>
                <a:round/>
                <a:headEnd/>
                <a:tailEnd type="stealth"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0" name="Freeform 46"/>
              <p:cNvSpPr>
                <a:spLocks/>
              </p:cNvSpPr>
              <p:nvPr/>
            </p:nvSpPr>
            <p:spPr bwMode="auto">
              <a:xfrm>
                <a:off x="6306182" y="5951268"/>
                <a:ext cx="869265" cy="115754"/>
              </a:xfrm>
              <a:custGeom>
                <a:avLst/>
                <a:gdLst>
                  <a:gd name="T0" fmla="*/ 1369 w 1369"/>
                  <a:gd name="T1" fmla="*/ 283 h 283"/>
                  <a:gd name="T2" fmla="*/ 712 w 1369"/>
                  <a:gd name="T3" fmla="*/ 196 h 283"/>
                  <a:gd name="T4" fmla="*/ 254 w 1369"/>
                  <a:gd name="T5" fmla="*/ 30 h 283"/>
                  <a:gd name="T6" fmla="*/ 0 w 1369"/>
                  <a:gd name="T7" fmla="*/ 14 h 283"/>
                </a:gdLst>
                <a:ahLst/>
                <a:cxnLst>
                  <a:cxn ang="0">
                    <a:pos x="T0" y="T1"/>
                  </a:cxn>
                  <a:cxn ang="0">
                    <a:pos x="T2" y="T3"/>
                  </a:cxn>
                  <a:cxn ang="0">
                    <a:pos x="T4" y="T5"/>
                  </a:cxn>
                  <a:cxn ang="0">
                    <a:pos x="T6" y="T7"/>
                  </a:cxn>
                </a:cxnLst>
                <a:rect l="0" t="0" r="r" b="b"/>
                <a:pathLst>
                  <a:path w="1369" h="283">
                    <a:moveTo>
                      <a:pt x="1369" y="283"/>
                    </a:moveTo>
                    <a:cubicBezTo>
                      <a:pt x="1259" y="269"/>
                      <a:pt x="898" y="238"/>
                      <a:pt x="712" y="196"/>
                    </a:cubicBezTo>
                    <a:cubicBezTo>
                      <a:pt x="526" y="154"/>
                      <a:pt x="373" y="60"/>
                      <a:pt x="254" y="30"/>
                    </a:cubicBezTo>
                    <a:cubicBezTo>
                      <a:pt x="135" y="0"/>
                      <a:pt x="53" y="17"/>
                      <a:pt x="0" y="14"/>
                    </a:cubicBezTo>
                  </a:path>
                </a:pathLst>
              </a:custGeom>
              <a:noFill/>
              <a:ln w="9525">
                <a:solidFill>
                  <a:srgbClr val="E36C0A"/>
                </a:solidFill>
                <a:prstDash val="sysDot"/>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1" name="AutoShape 45"/>
              <p:cNvSpPr>
                <a:spLocks noChangeShapeType="1"/>
              </p:cNvSpPr>
              <p:nvPr/>
            </p:nvSpPr>
            <p:spPr bwMode="auto">
              <a:xfrm rot="10800000">
                <a:off x="6189349" y="5992557"/>
                <a:ext cx="1007687" cy="0"/>
              </a:xfrm>
              <a:prstGeom prst="straightConnector1">
                <a:avLst/>
              </a:prstGeom>
              <a:noFill/>
              <a:ln w="9525">
                <a:solidFill>
                  <a:srgbClr val="E36C0A"/>
                </a:solidFill>
                <a:round/>
                <a:headEnd/>
                <a:tailEnd type="stealth"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2" name="Text Box 29"/>
              <p:cNvSpPr txBox="1">
                <a:spLocks noChangeArrowheads="1"/>
              </p:cNvSpPr>
              <p:nvPr/>
            </p:nvSpPr>
            <p:spPr bwMode="auto">
              <a:xfrm rot="10800000">
                <a:off x="6295196" y="5761432"/>
                <a:ext cx="1030546" cy="2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rgbClr val="4A442A"/>
                    </a:solidFill>
                    <a:effectLst/>
                    <a:latin typeface="Times New Roman" pitchFamily="18" charset="0"/>
                    <a:ea typeface="Calibri" pitchFamily="34" charset="0"/>
                    <a:cs typeface="Times New Roman" pitchFamily="18" charset="0"/>
                  </a:rPr>
                  <a:t>Conflict</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rgbClr val="4A442A"/>
                    </a:solidFill>
                    <a:effectLst/>
                    <a:latin typeface="Times New Roman" pitchFamily="18" charset="0"/>
                    <a:ea typeface="Calibri" pitchFamily="34" charset="0"/>
                    <a:cs typeface="Times New Roman" pitchFamily="18" charset="0"/>
                  </a:rPr>
                  <a:t>points</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r>
                  <a:rPr kumimoji="0" lang="en-US"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area</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43" name="Text Box 28"/>
              <p:cNvSpPr txBox="1">
                <a:spLocks noChangeArrowheads="1"/>
              </p:cNvSpPr>
              <p:nvPr/>
            </p:nvSpPr>
            <p:spPr bwMode="auto">
              <a:xfrm rot="10800000">
                <a:off x="6039687" y="5534730"/>
                <a:ext cx="720481" cy="17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rgbClr val="4A442A"/>
                    </a:solidFill>
                    <a:effectLst/>
                    <a:latin typeface="Times New Roman" pitchFamily="18" charset="0"/>
                    <a:ea typeface="Calibri" pitchFamily="34" charset="0"/>
                    <a:cs typeface="Times New Roman" pitchFamily="18" charset="0"/>
                  </a:rPr>
                  <a:t>Approach</a:t>
                </a:r>
                <a:r>
                  <a:rPr lang="en-US" sz="800" dirty="0" err="1" smtClean="0">
                    <a:solidFill>
                      <a:srgbClr val="4A442A"/>
                    </a:solidFill>
                    <a:latin typeface="Times New Roman" pitchFamily="18" charset="0"/>
                    <a:ea typeface="Calibri" pitchFamily="34" charset="0"/>
                    <a:cs typeface="Times New Roman" pitchFamily="18" charset="0"/>
                  </a:rPr>
                  <a:t>ing</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44" name="Text Box 27"/>
              <p:cNvSpPr txBox="1">
                <a:spLocks noChangeArrowheads="1"/>
              </p:cNvSpPr>
              <p:nvPr/>
            </p:nvSpPr>
            <p:spPr bwMode="auto">
              <a:xfrm rot="10800000">
                <a:off x="6056728" y="6061780"/>
                <a:ext cx="490177" cy="2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just" fontAlgn="base">
                  <a:spcBef>
                    <a:spcPct val="0"/>
                  </a:spcBef>
                  <a:spcAft>
                    <a:spcPct val="0"/>
                  </a:spcAft>
                </a:pPr>
                <a:r>
                  <a:rPr kumimoji="0" lang="en-US"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Exiting</a:t>
                </a:r>
                <a:r>
                  <a:rPr kumimoji="0" lang="th-TH" sz="800" b="0" i="0" u="none" strike="noStrike" cap="none" normalizeH="0" baseline="0" dirty="0" smtClean="0">
                    <a:ln>
                      <a:noFill/>
                    </a:ln>
                    <a:solidFill>
                      <a:srgbClr val="4A442A"/>
                    </a:solidFill>
                    <a:effectLst/>
                    <a:latin typeface="Times New Roman" pitchFamily="18" charset="0"/>
                    <a:ea typeface="Calibri" pitchFamily="34" charset="0"/>
                    <a:cs typeface="Times New Roman" pitchFamily="18" charset="0"/>
                  </a:rPr>
                  <a:t> </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45" name="AutoShape 21"/>
              <p:cNvSpPr>
                <a:spLocks noChangeShapeType="1"/>
              </p:cNvSpPr>
              <p:nvPr/>
            </p:nvSpPr>
            <p:spPr bwMode="auto">
              <a:xfrm>
                <a:off x="6157292" y="5794304"/>
                <a:ext cx="1003300" cy="0"/>
              </a:xfrm>
              <a:prstGeom prst="straightConnector1">
                <a:avLst/>
              </a:prstGeom>
              <a:noFill/>
              <a:ln w="9525">
                <a:solidFill>
                  <a:srgbClr val="E36C0A"/>
                </a:solidFill>
                <a:round/>
                <a:headEnd/>
                <a:tailEnd type="stealth"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6" name="AutoShape 18"/>
              <p:cNvSpPr>
                <a:spLocks noChangeShapeType="1"/>
              </p:cNvSpPr>
              <p:nvPr/>
            </p:nvSpPr>
            <p:spPr bwMode="auto">
              <a:xfrm>
                <a:off x="6190951" y="5955856"/>
                <a:ext cx="1003301" cy="0"/>
              </a:xfrm>
              <a:prstGeom prst="straightConnector1">
                <a:avLst/>
              </a:prstGeom>
              <a:noFill/>
              <a:ln w="9525">
                <a:solidFill>
                  <a:schemeClr val="accent6">
                    <a:lumMod val="75000"/>
                  </a:schemeClr>
                </a:solidFill>
                <a:round/>
                <a:headEnd type="stealth" w="sm" len="sm"/>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7" name="Freeform 16"/>
              <p:cNvSpPr>
                <a:spLocks/>
              </p:cNvSpPr>
              <p:nvPr/>
            </p:nvSpPr>
            <p:spPr bwMode="auto">
              <a:xfrm rot="10800000">
                <a:off x="6987877" y="5957444"/>
                <a:ext cx="647700" cy="149074"/>
              </a:xfrm>
              <a:custGeom>
                <a:avLst/>
                <a:gdLst>
                  <a:gd name="T0" fmla="*/ 0 w 1021"/>
                  <a:gd name="T1" fmla="*/ 0 h 313"/>
                  <a:gd name="T2" fmla="*/ 270 w 1021"/>
                  <a:gd name="T3" fmla="*/ 69 h 313"/>
                  <a:gd name="T4" fmla="*/ 545 w 1021"/>
                  <a:gd name="T5" fmla="*/ 250 h 313"/>
                  <a:gd name="T6" fmla="*/ 1021 w 1021"/>
                  <a:gd name="T7" fmla="*/ 313 h 313"/>
                </a:gdLst>
                <a:ahLst/>
                <a:cxnLst>
                  <a:cxn ang="0">
                    <a:pos x="T0" y="T1"/>
                  </a:cxn>
                  <a:cxn ang="0">
                    <a:pos x="T2" y="T3"/>
                  </a:cxn>
                  <a:cxn ang="0">
                    <a:pos x="T4" y="T5"/>
                  </a:cxn>
                  <a:cxn ang="0">
                    <a:pos x="T6" y="T7"/>
                  </a:cxn>
                </a:cxnLst>
                <a:rect l="0" t="0" r="r" b="b"/>
                <a:pathLst>
                  <a:path w="1021" h="313">
                    <a:moveTo>
                      <a:pt x="0" y="0"/>
                    </a:moveTo>
                    <a:cubicBezTo>
                      <a:pt x="45" y="11"/>
                      <a:pt x="179" y="27"/>
                      <a:pt x="270" y="69"/>
                    </a:cubicBezTo>
                    <a:cubicBezTo>
                      <a:pt x="361" y="111"/>
                      <a:pt x="420" y="209"/>
                      <a:pt x="545" y="250"/>
                    </a:cubicBezTo>
                    <a:cubicBezTo>
                      <a:pt x="670" y="291"/>
                      <a:pt x="922" y="300"/>
                      <a:pt x="1021" y="313"/>
                    </a:cubicBezTo>
                  </a:path>
                </a:pathLst>
              </a:custGeom>
              <a:noFill/>
              <a:ln w="9525">
                <a:solidFill>
                  <a:srgbClr val="F79646"/>
                </a:solidFill>
                <a:prstDash val="sysDot"/>
                <a:round/>
                <a:headEnd/>
                <a:tailEnd type="arrow" w="sm"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48" name="Rectangle 15"/>
              <p:cNvSpPr>
                <a:spLocks noChangeArrowheads="1"/>
              </p:cNvSpPr>
              <p:nvPr/>
            </p:nvSpPr>
            <p:spPr bwMode="auto">
              <a:xfrm>
                <a:off x="6140108" y="5649520"/>
                <a:ext cx="1067168" cy="202934"/>
              </a:xfrm>
              <a:prstGeom prst="rect">
                <a:avLst/>
              </a:prstGeom>
              <a:solidFill>
                <a:srgbClr val="000099">
                  <a:alpha val="14902"/>
                </a:srgbClr>
              </a:solidFill>
              <a:ln>
                <a:noFill/>
              </a:ln>
            </p:spPr>
            <p:txBody>
              <a:bodyPr vert="horz" wrap="square" lIns="91440" tIns="45720" rIns="91440" bIns="45720" numCol="1" anchor="t" anchorCtr="0" compatLnSpc="1">
                <a:prstTxWarp prst="textNoShape">
                  <a:avLst/>
                </a:prstTxWarp>
              </a:bodyPr>
              <a:lstStyle/>
              <a:p>
                <a:endParaRPr lang="th-TH"/>
              </a:p>
            </p:txBody>
          </p:sp>
          <p:sp>
            <p:nvSpPr>
              <p:cNvPr id="49" name="Rectangle 14"/>
              <p:cNvSpPr>
                <a:spLocks noChangeArrowheads="1"/>
              </p:cNvSpPr>
              <p:nvPr/>
            </p:nvSpPr>
            <p:spPr bwMode="auto">
              <a:xfrm>
                <a:off x="6135786" y="5894591"/>
                <a:ext cx="1071490" cy="211927"/>
              </a:xfrm>
              <a:prstGeom prst="rect">
                <a:avLst/>
              </a:prstGeom>
              <a:solidFill>
                <a:srgbClr val="FF0000">
                  <a:alpha val="14902"/>
                </a:srgbClr>
              </a:solidFill>
              <a:ln>
                <a:noFill/>
              </a:ln>
            </p:spPr>
            <p:txBody>
              <a:bodyPr vert="horz" wrap="square" lIns="91440" tIns="45720" rIns="91440" bIns="45720" numCol="1" anchor="t" anchorCtr="0" compatLnSpc="1">
                <a:prstTxWarp prst="textNoShape">
                  <a:avLst/>
                </a:prstTxWarp>
              </a:bodyPr>
              <a:lstStyle/>
              <a:p>
                <a:endParaRPr lang="th-TH"/>
              </a:p>
            </p:txBody>
          </p:sp>
          <p:sp>
            <p:nvSpPr>
              <p:cNvPr id="50" name="Text Box 13"/>
              <p:cNvSpPr txBox="1">
                <a:spLocks noChangeArrowheads="1"/>
              </p:cNvSpPr>
              <p:nvPr/>
            </p:nvSpPr>
            <p:spPr bwMode="auto">
              <a:xfrm rot="10800000">
                <a:off x="6755405" y="5313682"/>
                <a:ext cx="10810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Diverging</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Zone</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51" name="Freeform 11"/>
              <p:cNvSpPr>
                <a:spLocks/>
              </p:cNvSpPr>
              <p:nvPr/>
            </p:nvSpPr>
            <p:spPr bwMode="auto">
              <a:xfrm>
                <a:off x="6989142" y="5475217"/>
                <a:ext cx="109538" cy="163512"/>
              </a:xfrm>
              <a:custGeom>
                <a:avLst/>
                <a:gdLst>
                  <a:gd name="T0" fmla="*/ 172 w 172"/>
                  <a:gd name="T1" fmla="*/ 5 h 257"/>
                  <a:gd name="T2" fmla="*/ 24 w 172"/>
                  <a:gd name="T3" fmla="*/ 42 h 257"/>
                  <a:gd name="T4" fmla="*/ 26 w 172"/>
                  <a:gd name="T5" fmla="*/ 257 h 257"/>
                </a:gdLst>
                <a:ahLst/>
                <a:cxnLst>
                  <a:cxn ang="0">
                    <a:pos x="T0" y="T1"/>
                  </a:cxn>
                  <a:cxn ang="0">
                    <a:pos x="T2" y="T3"/>
                  </a:cxn>
                  <a:cxn ang="0">
                    <a:pos x="T4" y="T5"/>
                  </a:cxn>
                </a:cxnLst>
                <a:rect l="0" t="0" r="r" b="b"/>
                <a:pathLst>
                  <a:path w="172" h="257">
                    <a:moveTo>
                      <a:pt x="172" y="5"/>
                    </a:moveTo>
                    <a:cubicBezTo>
                      <a:pt x="147" y="11"/>
                      <a:pt x="48" y="0"/>
                      <a:pt x="24" y="42"/>
                    </a:cubicBezTo>
                    <a:cubicBezTo>
                      <a:pt x="0" y="84"/>
                      <a:pt x="26" y="212"/>
                      <a:pt x="26" y="257"/>
                    </a:cubicBezTo>
                  </a:path>
                </a:pathLst>
              </a:custGeom>
              <a:noFill/>
              <a:ln w="3175">
                <a:solidFill>
                  <a:srgbClr val="000000"/>
                </a:solidFill>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52" name="Freeform 10"/>
              <p:cNvSpPr>
                <a:spLocks/>
              </p:cNvSpPr>
              <p:nvPr/>
            </p:nvSpPr>
            <p:spPr bwMode="auto">
              <a:xfrm rot="10800000" flipH="1">
                <a:off x="6970417" y="6093964"/>
                <a:ext cx="109538" cy="163512"/>
              </a:xfrm>
              <a:custGeom>
                <a:avLst/>
                <a:gdLst>
                  <a:gd name="T0" fmla="*/ 172 w 172"/>
                  <a:gd name="T1" fmla="*/ 5 h 257"/>
                  <a:gd name="T2" fmla="*/ 24 w 172"/>
                  <a:gd name="T3" fmla="*/ 42 h 257"/>
                  <a:gd name="T4" fmla="*/ 26 w 172"/>
                  <a:gd name="T5" fmla="*/ 257 h 257"/>
                </a:gdLst>
                <a:ahLst/>
                <a:cxnLst>
                  <a:cxn ang="0">
                    <a:pos x="T0" y="T1"/>
                  </a:cxn>
                  <a:cxn ang="0">
                    <a:pos x="T2" y="T3"/>
                  </a:cxn>
                  <a:cxn ang="0">
                    <a:pos x="T4" y="T5"/>
                  </a:cxn>
                </a:cxnLst>
                <a:rect l="0" t="0" r="r" b="b"/>
                <a:pathLst>
                  <a:path w="172" h="257">
                    <a:moveTo>
                      <a:pt x="172" y="5"/>
                    </a:moveTo>
                    <a:cubicBezTo>
                      <a:pt x="147" y="11"/>
                      <a:pt x="48" y="0"/>
                      <a:pt x="24" y="42"/>
                    </a:cubicBezTo>
                    <a:cubicBezTo>
                      <a:pt x="0" y="84"/>
                      <a:pt x="26" y="212"/>
                      <a:pt x="26" y="257"/>
                    </a:cubicBezTo>
                  </a:path>
                </a:pathLst>
              </a:custGeom>
              <a:noFill/>
              <a:ln w="3175">
                <a:solidFill>
                  <a:srgbClr val="000000"/>
                </a:solidFill>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53" name="Text Box 12"/>
              <p:cNvSpPr txBox="1">
                <a:spLocks noChangeArrowheads="1"/>
              </p:cNvSpPr>
              <p:nvPr/>
            </p:nvSpPr>
            <p:spPr bwMode="auto">
              <a:xfrm rot="10800000">
                <a:off x="6677667" y="6086155"/>
                <a:ext cx="10810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Merging</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Zone</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grpSp>
        <p:sp>
          <p:nvSpPr>
            <p:cNvPr id="33" name="AutoShape 57"/>
            <p:cNvSpPr>
              <a:spLocks noChangeShapeType="1"/>
            </p:cNvSpPr>
            <p:nvPr/>
          </p:nvSpPr>
          <p:spPr bwMode="auto">
            <a:xfrm>
              <a:off x="4803899" y="3935220"/>
              <a:ext cx="0" cy="504000"/>
            </a:xfrm>
            <a:prstGeom prst="straightConnector1">
              <a:avLst/>
            </a:prstGeom>
            <a:noFill/>
            <a:ln w="3175" cap="rnd">
              <a:solidFill>
                <a:srgbClr val="E36C0A"/>
              </a:solidFill>
              <a:prstDash val="sysDot"/>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h-TH"/>
            </a:p>
          </p:txBody>
        </p:sp>
        <p:sp>
          <p:nvSpPr>
            <p:cNvPr id="34" name="สี่เหลี่ยมผืนผ้า 124"/>
            <p:cNvSpPr/>
            <p:nvPr/>
          </p:nvSpPr>
          <p:spPr>
            <a:xfrm>
              <a:off x="4587698" y="4087566"/>
              <a:ext cx="474810" cy="215444"/>
            </a:xfrm>
            <a:prstGeom prst="rect">
              <a:avLst/>
            </a:prstGeom>
          </p:spPr>
          <p:txBody>
            <a:bodyPr wrap="none">
              <a:spAutoFit/>
            </a:bodyPr>
            <a:lstStyle/>
            <a:p>
              <a:pPr lvl="0" algn="just" fontAlgn="base">
                <a:spcBef>
                  <a:spcPct val="0"/>
                </a:spcBef>
                <a:spcAft>
                  <a:spcPct val="0"/>
                </a:spcAft>
              </a:pP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≈52 m.</a:t>
              </a:r>
              <a:endParaRPr kumimoji="0" lang="th-TH" sz="80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35" name="Text Box 2"/>
            <p:cNvSpPr txBox="1">
              <a:spLocks noChangeArrowheads="1"/>
            </p:cNvSpPr>
            <p:nvPr/>
          </p:nvSpPr>
          <p:spPr bwMode="auto">
            <a:xfrm>
              <a:off x="4999755" y="4580063"/>
              <a:ext cx="173196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Centra</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at</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grade</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intersection</a:t>
              </a:r>
              <a:r>
                <a:rPr kumimoji="0" lang="th-TH"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th-TH" sz="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Zone</a:t>
              </a:r>
              <a:endParaRPr kumimoji="0" lang="th-TH" sz="2800" b="0" i="0" u="none" strike="noStrike" cap="none" normalizeH="0" baseline="0" dirty="0" smtClean="0">
                <a:ln>
                  <a:noFill/>
                </a:ln>
                <a:solidFill>
                  <a:schemeClr val="tx1"/>
                </a:solidFill>
                <a:effectLst/>
                <a:latin typeface="Arial" pitchFamily="34" charset="0"/>
                <a:cs typeface="Angsana New" pitchFamily="18" charset="-34"/>
              </a:endParaRPr>
            </a:p>
          </p:txBody>
        </p:sp>
        <p:sp>
          <p:nvSpPr>
            <p:cNvPr id="36" name="Freeform 1"/>
            <p:cNvSpPr>
              <a:spLocks/>
            </p:cNvSpPr>
            <p:nvPr/>
          </p:nvSpPr>
          <p:spPr bwMode="auto">
            <a:xfrm rot="10450830" flipH="1">
              <a:off x="4869581" y="4465762"/>
              <a:ext cx="193675" cy="215900"/>
            </a:xfrm>
            <a:custGeom>
              <a:avLst/>
              <a:gdLst>
                <a:gd name="T0" fmla="*/ 172 w 172"/>
                <a:gd name="T1" fmla="*/ 5 h 257"/>
                <a:gd name="T2" fmla="*/ 24 w 172"/>
                <a:gd name="T3" fmla="*/ 42 h 257"/>
                <a:gd name="T4" fmla="*/ 26 w 172"/>
                <a:gd name="T5" fmla="*/ 257 h 257"/>
              </a:gdLst>
              <a:ahLst/>
              <a:cxnLst>
                <a:cxn ang="0">
                  <a:pos x="T0" y="T1"/>
                </a:cxn>
                <a:cxn ang="0">
                  <a:pos x="T2" y="T3"/>
                </a:cxn>
                <a:cxn ang="0">
                  <a:pos x="T4" y="T5"/>
                </a:cxn>
              </a:cxnLst>
              <a:rect l="0" t="0" r="r" b="b"/>
              <a:pathLst>
                <a:path w="172" h="257">
                  <a:moveTo>
                    <a:pt x="172" y="5"/>
                  </a:moveTo>
                  <a:cubicBezTo>
                    <a:pt x="147" y="11"/>
                    <a:pt x="48" y="0"/>
                    <a:pt x="24" y="42"/>
                  </a:cubicBezTo>
                  <a:cubicBezTo>
                    <a:pt x="0" y="84"/>
                    <a:pt x="26" y="212"/>
                    <a:pt x="26" y="257"/>
                  </a:cubicBezTo>
                </a:path>
              </a:pathLst>
            </a:custGeom>
            <a:noFill/>
            <a:ln w="3175">
              <a:solidFill>
                <a:srgbClr val="000000"/>
              </a:solidFill>
              <a:round/>
              <a:headEn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
          <p:nvSpPr>
            <p:cNvPr id="37" name="Rectangle 3"/>
            <p:cNvSpPr>
              <a:spLocks noChangeArrowheads="1"/>
            </p:cNvSpPr>
            <p:nvPr/>
          </p:nvSpPr>
          <p:spPr bwMode="auto">
            <a:xfrm>
              <a:off x="4676325" y="3920931"/>
              <a:ext cx="269452" cy="557946"/>
            </a:xfrm>
            <a:prstGeom prst="rect">
              <a:avLst/>
            </a:prstGeom>
            <a:solidFill>
              <a:srgbClr val="000000">
                <a:alpha val="20000"/>
              </a:srgbClr>
            </a:solidFill>
            <a:ln>
              <a:noFill/>
            </a:ln>
            <a:extLst>
              <a:ext uri="{91240B29-F687-4F45-9708-019B960494DF}">
                <a14:hiddenLine xmlns:a14="http://schemas.microsoft.com/office/drawing/2010/main" w="9525">
                  <a:solidFill>
                    <a:srgbClr val="0070C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13" name="Rectangle 12"/>
          <p:cNvSpPr/>
          <p:nvPr/>
        </p:nvSpPr>
        <p:spPr>
          <a:xfrm>
            <a:off x="166014" y="2659247"/>
            <a:ext cx="9144000" cy="2354491"/>
          </a:xfrm>
          <a:prstGeom prst="rect">
            <a:avLst/>
          </a:prstGeom>
        </p:spPr>
        <p:txBody>
          <a:bodyPr wrap="square">
            <a:spAutoFit/>
          </a:bodyPr>
          <a:lstStyle/>
          <a:p>
            <a:pPr>
              <a:spcAft>
                <a:spcPts val="0"/>
              </a:spcAft>
            </a:pPr>
            <a:r>
              <a:rPr lang="en-US" sz="1800" b="1" i="1" dirty="0" smtClean="0">
                <a:ea typeface="Times New Roman" panose="02020603050405020304" pitchFamily="18" charset="0"/>
                <a:cs typeface="Angsana New" panose="02020603050405020304" pitchFamily="18" charset="-34"/>
              </a:rPr>
              <a:t>Traffic </a:t>
            </a:r>
            <a:r>
              <a:rPr lang="en-US" sz="1800" b="1" i="1" dirty="0">
                <a:ea typeface="Times New Roman" panose="02020603050405020304" pitchFamily="18" charset="0"/>
                <a:cs typeface="Angsana New" panose="02020603050405020304" pitchFamily="18" charset="-34"/>
              </a:rPr>
              <a:t>signalization</a:t>
            </a:r>
            <a:r>
              <a:rPr lang="en-US" sz="1800" b="1" dirty="0">
                <a:ea typeface="Times New Roman" panose="02020603050405020304" pitchFamily="18" charset="0"/>
                <a:cs typeface="Angsana New" panose="02020603050405020304" pitchFamily="18" charset="-34"/>
              </a:rPr>
              <a:t> </a:t>
            </a:r>
            <a:r>
              <a:rPr lang="en-US" sz="1800" dirty="0" smtClean="0">
                <a:ea typeface="Times New Roman" panose="02020603050405020304" pitchFamily="18" charset="0"/>
                <a:cs typeface="Angsana New" panose="02020603050405020304" pitchFamily="18" charset="-34"/>
              </a:rPr>
              <a:t> was </a:t>
            </a:r>
            <a:r>
              <a:rPr lang="en-US" sz="1800" dirty="0">
                <a:ea typeface="Times New Roman" panose="02020603050405020304" pitchFamily="18" charset="0"/>
                <a:cs typeface="Angsana New" panose="02020603050405020304" pitchFamily="18" charset="-34"/>
              </a:rPr>
              <a:t>controlled by fixed time control </a:t>
            </a:r>
            <a:r>
              <a:rPr lang="en-US" sz="1800" dirty="0" smtClean="0">
                <a:ea typeface="Times New Roman" panose="02020603050405020304" pitchFamily="18" charset="0"/>
                <a:cs typeface="Angsana New" panose="02020603050405020304" pitchFamily="18" charset="-34"/>
              </a:rPr>
              <a:t>plans as situation of at-grade </a:t>
            </a:r>
          </a:p>
          <a:p>
            <a:pPr>
              <a:spcAft>
                <a:spcPts val="0"/>
              </a:spcAft>
            </a:pPr>
            <a:r>
              <a:rPr lang="en-US" sz="1800" dirty="0">
                <a:ea typeface="Times New Roman" panose="02020603050405020304" pitchFamily="18" charset="0"/>
                <a:cs typeface="Angsana New" panose="02020603050405020304" pitchFamily="18" charset="-34"/>
              </a:rPr>
              <a:t> </a:t>
            </a:r>
            <a:r>
              <a:rPr lang="en-US" sz="1800" dirty="0" smtClean="0">
                <a:ea typeface="Times New Roman" panose="02020603050405020304" pitchFamily="18" charset="0"/>
                <a:cs typeface="Angsana New" panose="02020603050405020304" pitchFamily="18" charset="-34"/>
              </a:rPr>
              <a:t>                                     intersection with two </a:t>
            </a:r>
            <a:r>
              <a:rPr lang="en-US" sz="1800" dirty="0">
                <a:ea typeface="Times New Roman" panose="02020603050405020304" pitchFamily="18" charset="0"/>
                <a:cs typeface="Angsana New" panose="02020603050405020304" pitchFamily="18" charset="-34"/>
              </a:rPr>
              <a:t>programs a </a:t>
            </a:r>
            <a:r>
              <a:rPr lang="en-US" sz="1800" dirty="0" smtClean="0">
                <a:ea typeface="Times New Roman" panose="02020603050405020304" pitchFamily="18" charset="0"/>
                <a:cs typeface="Angsana New" panose="02020603050405020304" pitchFamily="18" charset="-34"/>
              </a:rPr>
              <a:t>day</a:t>
            </a:r>
            <a:endParaRPr lang="en-GB" sz="1200" i="1" dirty="0" smtClean="0">
              <a:solidFill>
                <a:srgbClr val="000000"/>
              </a:solidFill>
              <a:ea typeface="Times New Roman" panose="02020603050405020304" pitchFamily="18" charset="0"/>
              <a:cs typeface="Angsana New" panose="02020603050405020304" pitchFamily="18" charset="-34"/>
            </a:endParaRPr>
          </a:p>
          <a:p>
            <a:pPr>
              <a:spcAft>
                <a:spcPts val="0"/>
              </a:spcAft>
            </a:pPr>
            <a:endParaRPr lang="en-GB" sz="900" b="1" i="1" dirty="0" smtClean="0">
              <a:solidFill>
                <a:srgbClr val="000000"/>
              </a:solidFill>
              <a:ea typeface="Times New Roman" panose="02020603050405020304" pitchFamily="18" charset="0"/>
              <a:cs typeface="Angsana New" panose="02020603050405020304" pitchFamily="18" charset="-34"/>
            </a:endParaRPr>
          </a:p>
          <a:p>
            <a:pPr>
              <a:spcAft>
                <a:spcPts val="0"/>
              </a:spcAft>
            </a:pPr>
            <a:r>
              <a:rPr lang="en-GB" sz="1800" b="1" i="1" dirty="0" smtClean="0">
                <a:solidFill>
                  <a:srgbClr val="000000"/>
                </a:solidFill>
                <a:ea typeface="Times New Roman" panose="02020603050405020304" pitchFamily="18" charset="0"/>
                <a:cs typeface="Angsana New" panose="02020603050405020304" pitchFamily="18" charset="-34"/>
              </a:rPr>
              <a:t>Conflict points</a:t>
            </a:r>
            <a:r>
              <a:rPr lang="en-GB" sz="1800" dirty="0" smtClean="0">
                <a:solidFill>
                  <a:srgbClr val="000000"/>
                </a:solidFill>
                <a:ea typeface="Times New Roman" panose="02020603050405020304" pitchFamily="18" charset="0"/>
                <a:cs typeface="Angsana New" panose="02020603050405020304" pitchFamily="18" charset="-34"/>
              </a:rPr>
              <a:t>: 50 </a:t>
            </a:r>
            <a:r>
              <a:rPr lang="en-GB" sz="1800" dirty="0">
                <a:solidFill>
                  <a:srgbClr val="000000"/>
                </a:solidFill>
                <a:ea typeface="Times New Roman" panose="02020603050405020304" pitchFamily="18" charset="0"/>
                <a:cs typeface="Angsana New" panose="02020603050405020304" pitchFamily="18" charset="-34"/>
              </a:rPr>
              <a:t>points </a:t>
            </a:r>
            <a:r>
              <a:rPr lang="en-GB" sz="1800" dirty="0" smtClean="0">
                <a:solidFill>
                  <a:srgbClr val="000000"/>
                </a:solidFill>
                <a:ea typeface="Times New Roman" panose="02020603050405020304" pitchFamily="18" charset="0"/>
                <a:cs typeface="Angsana New" panose="02020603050405020304" pitchFamily="18" charset="-34"/>
              </a:rPr>
              <a:t>of at-grade </a:t>
            </a:r>
            <a:r>
              <a:rPr lang="en-GB" sz="1800" dirty="0">
                <a:solidFill>
                  <a:srgbClr val="000000"/>
                </a:solidFill>
                <a:ea typeface="Times New Roman" panose="02020603050405020304" pitchFamily="18" charset="0"/>
                <a:cs typeface="Angsana New" panose="02020603050405020304" pitchFamily="18" charset="-34"/>
              </a:rPr>
              <a:t>intersection </a:t>
            </a:r>
            <a:endParaRPr lang="en-GB" sz="1800" dirty="0" smtClean="0">
              <a:solidFill>
                <a:srgbClr val="000000"/>
              </a:solidFill>
              <a:ea typeface="Times New Roman" panose="02020603050405020304" pitchFamily="18" charset="0"/>
              <a:cs typeface="Angsana New" panose="02020603050405020304" pitchFamily="18" charset="-34"/>
            </a:endParaRPr>
          </a:p>
          <a:p>
            <a:pPr>
              <a:spcAft>
                <a:spcPts val="0"/>
              </a:spcAft>
            </a:pPr>
            <a:r>
              <a:rPr lang="en-GB" sz="1800" dirty="0">
                <a:solidFill>
                  <a:srgbClr val="000000"/>
                </a:solidFill>
                <a:ea typeface="Times New Roman" panose="02020603050405020304" pitchFamily="18" charset="0"/>
                <a:cs typeface="Angsana New" panose="02020603050405020304" pitchFamily="18" charset="-34"/>
              </a:rPr>
              <a:t> </a:t>
            </a:r>
            <a:r>
              <a:rPr lang="en-GB" sz="1800" dirty="0" smtClean="0">
                <a:solidFill>
                  <a:srgbClr val="000000"/>
                </a:solidFill>
                <a:ea typeface="Times New Roman" panose="02020603050405020304" pitchFamily="18" charset="0"/>
                <a:cs typeface="Angsana New" panose="02020603050405020304" pitchFamily="18" charset="-34"/>
              </a:rPr>
              <a:t>                           64 </a:t>
            </a:r>
            <a:r>
              <a:rPr lang="en-GB" sz="1800" dirty="0">
                <a:solidFill>
                  <a:srgbClr val="000000"/>
                </a:solidFill>
                <a:ea typeface="Times New Roman" panose="02020603050405020304" pitchFamily="18" charset="0"/>
                <a:cs typeface="Angsana New" panose="02020603050405020304" pitchFamily="18" charset="-34"/>
              </a:rPr>
              <a:t>points flyover </a:t>
            </a:r>
            <a:r>
              <a:rPr lang="en-GB" sz="1800" dirty="0" smtClean="0">
                <a:solidFill>
                  <a:srgbClr val="000000"/>
                </a:solidFill>
                <a:ea typeface="Times New Roman" panose="02020603050405020304" pitchFamily="18" charset="0"/>
                <a:cs typeface="Angsana New" panose="02020603050405020304" pitchFamily="18" charset="-34"/>
              </a:rPr>
              <a:t>intersection</a:t>
            </a:r>
            <a:endParaRPr lang="en-US" sz="1800" dirty="0">
              <a:ea typeface="Times New Roman" panose="02020603050405020304" pitchFamily="18" charset="0"/>
              <a:cs typeface="Angsana New" panose="02020603050405020304" pitchFamily="18" charset="-34"/>
            </a:endParaRPr>
          </a:p>
          <a:p>
            <a:pPr>
              <a:spcAft>
                <a:spcPts val="0"/>
              </a:spcAft>
            </a:pPr>
            <a:endParaRPr lang="en-GB" sz="1200" i="1" dirty="0" smtClean="0">
              <a:solidFill>
                <a:srgbClr val="000000"/>
              </a:solidFill>
              <a:ea typeface="Times New Roman" panose="02020603050405020304" pitchFamily="18" charset="0"/>
              <a:cs typeface="Angsana New" panose="02020603050405020304" pitchFamily="18" charset="-34"/>
            </a:endParaRPr>
          </a:p>
          <a:p>
            <a:pPr>
              <a:spcAft>
                <a:spcPts val="0"/>
              </a:spcAft>
            </a:pPr>
            <a:r>
              <a:rPr lang="en-GB" sz="1800" b="1" i="1" dirty="0" smtClean="0">
                <a:solidFill>
                  <a:srgbClr val="000000"/>
                </a:solidFill>
                <a:ea typeface="Times New Roman" panose="02020603050405020304" pitchFamily="18" charset="0"/>
                <a:cs typeface="Angsana New" panose="02020603050405020304" pitchFamily="18" charset="-34"/>
              </a:rPr>
              <a:t>Accident statistics:</a:t>
            </a:r>
            <a:r>
              <a:rPr lang="en-GB" sz="1800" b="1" dirty="0" smtClean="0">
                <a:solidFill>
                  <a:srgbClr val="000000"/>
                </a:solidFill>
                <a:ea typeface="Times New Roman" panose="02020603050405020304" pitchFamily="18" charset="0"/>
                <a:cs typeface="Angsana New" panose="02020603050405020304" pitchFamily="18" charset="-34"/>
              </a:rPr>
              <a:t> </a:t>
            </a:r>
            <a:r>
              <a:rPr lang="en-GB" sz="1800" dirty="0" smtClean="0">
                <a:solidFill>
                  <a:srgbClr val="000000"/>
                </a:solidFill>
                <a:ea typeface="Times New Roman" panose="02020603050405020304" pitchFamily="18" charset="0"/>
                <a:cs typeface="Angsana New" panose="02020603050405020304" pitchFamily="18" charset="-34"/>
              </a:rPr>
              <a:t>at-grade </a:t>
            </a:r>
            <a:r>
              <a:rPr lang="en-GB" sz="1800" dirty="0">
                <a:solidFill>
                  <a:srgbClr val="000000"/>
                </a:solidFill>
                <a:ea typeface="Times New Roman" panose="02020603050405020304" pitchFamily="18" charset="0"/>
                <a:cs typeface="Angsana New" panose="02020603050405020304" pitchFamily="18" charset="-34"/>
              </a:rPr>
              <a:t>= </a:t>
            </a:r>
            <a:r>
              <a:rPr lang="en-GB" sz="1800" b="1" i="1" dirty="0">
                <a:solidFill>
                  <a:srgbClr val="C00000"/>
                </a:solidFill>
                <a:ea typeface="Times New Roman" panose="02020603050405020304" pitchFamily="18" charset="0"/>
                <a:cs typeface="Angsana New" panose="02020603050405020304" pitchFamily="18" charset="-34"/>
              </a:rPr>
              <a:t>7.3 crashes/year</a:t>
            </a:r>
            <a:r>
              <a:rPr lang="en-GB" sz="1800" dirty="0">
                <a:solidFill>
                  <a:srgbClr val="000000"/>
                </a:solidFill>
                <a:ea typeface="Times New Roman" panose="02020603050405020304" pitchFamily="18" charset="0"/>
                <a:cs typeface="Angsana New" panose="02020603050405020304" pitchFamily="18" charset="-34"/>
              </a:rPr>
              <a:t>, </a:t>
            </a:r>
            <a:r>
              <a:rPr lang="en-GB" sz="1800" dirty="0" smtClean="0">
                <a:solidFill>
                  <a:srgbClr val="000000"/>
                </a:solidFill>
                <a:ea typeface="Times New Roman" panose="02020603050405020304" pitchFamily="18" charset="0"/>
                <a:cs typeface="Angsana New" panose="02020603050405020304" pitchFamily="18" charset="-34"/>
              </a:rPr>
              <a:t>(3.4 million Baht)</a:t>
            </a:r>
          </a:p>
          <a:p>
            <a:pPr>
              <a:spcAft>
                <a:spcPts val="0"/>
              </a:spcAft>
            </a:pPr>
            <a:r>
              <a:rPr lang="en-GB" sz="1800" dirty="0">
                <a:solidFill>
                  <a:srgbClr val="000000"/>
                </a:solidFill>
                <a:ea typeface="Times New Roman" panose="02020603050405020304" pitchFamily="18" charset="0"/>
                <a:cs typeface="Angsana New" panose="02020603050405020304" pitchFamily="18" charset="-34"/>
              </a:rPr>
              <a:t> </a:t>
            </a:r>
            <a:r>
              <a:rPr lang="en-GB" sz="1800" dirty="0" smtClean="0">
                <a:solidFill>
                  <a:srgbClr val="000000"/>
                </a:solidFill>
                <a:ea typeface="Times New Roman" panose="02020603050405020304" pitchFamily="18" charset="0"/>
                <a:cs typeface="Angsana New" panose="02020603050405020304" pitchFamily="18" charset="-34"/>
              </a:rPr>
              <a:t>                                  during </a:t>
            </a:r>
            <a:r>
              <a:rPr lang="en-GB" sz="1800" dirty="0">
                <a:solidFill>
                  <a:srgbClr val="000000"/>
                </a:solidFill>
                <a:ea typeface="Times New Roman" panose="02020603050405020304" pitchFamily="18" charset="0"/>
                <a:cs typeface="Angsana New" panose="02020603050405020304" pitchFamily="18" charset="-34"/>
              </a:rPr>
              <a:t>flyover construction </a:t>
            </a:r>
            <a:r>
              <a:rPr lang="en-GB" sz="1800" b="1" i="1" dirty="0">
                <a:solidFill>
                  <a:srgbClr val="C00000"/>
                </a:solidFill>
                <a:ea typeface="Times New Roman" panose="02020603050405020304" pitchFamily="18" charset="0"/>
                <a:cs typeface="Angsana New" panose="02020603050405020304" pitchFamily="18" charset="-34"/>
              </a:rPr>
              <a:t>20.8 crashes/year</a:t>
            </a:r>
            <a:r>
              <a:rPr lang="en-GB" sz="1800" dirty="0" smtClean="0">
                <a:solidFill>
                  <a:srgbClr val="000000"/>
                </a:solidFill>
                <a:ea typeface="Times New Roman" panose="02020603050405020304" pitchFamily="18" charset="0"/>
                <a:cs typeface="Angsana New" panose="02020603050405020304" pitchFamily="18" charset="-34"/>
              </a:rPr>
              <a:t>, (20.6 </a:t>
            </a:r>
            <a:r>
              <a:rPr lang="en-GB" sz="1800" dirty="0">
                <a:solidFill>
                  <a:srgbClr val="000000"/>
                </a:solidFill>
                <a:ea typeface="Times New Roman" panose="02020603050405020304" pitchFamily="18" charset="0"/>
                <a:cs typeface="Angsana New" panose="02020603050405020304" pitchFamily="18" charset="-34"/>
              </a:rPr>
              <a:t>million Baht)</a:t>
            </a:r>
            <a:endParaRPr lang="en-GB" sz="1800" dirty="0" smtClean="0">
              <a:solidFill>
                <a:srgbClr val="000000"/>
              </a:solidFill>
              <a:ea typeface="Times New Roman" panose="02020603050405020304" pitchFamily="18" charset="0"/>
              <a:cs typeface="Angsana New" panose="02020603050405020304" pitchFamily="18" charset="-34"/>
            </a:endParaRPr>
          </a:p>
          <a:p>
            <a:pPr>
              <a:spcAft>
                <a:spcPts val="0"/>
              </a:spcAft>
            </a:pPr>
            <a:r>
              <a:rPr lang="en-GB" sz="1800" dirty="0">
                <a:solidFill>
                  <a:srgbClr val="000000"/>
                </a:solidFill>
                <a:ea typeface="Times New Roman" panose="02020603050405020304" pitchFamily="18" charset="0"/>
                <a:cs typeface="Angsana New" panose="02020603050405020304" pitchFamily="18" charset="-34"/>
              </a:rPr>
              <a:t> </a:t>
            </a:r>
            <a:r>
              <a:rPr lang="en-GB" sz="1800" dirty="0" smtClean="0">
                <a:solidFill>
                  <a:srgbClr val="000000"/>
                </a:solidFill>
                <a:ea typeface="Times New Roman" panose="02020603050405020304" pitchFamily="18" charset="0"/>
                <a:cs typeface="Angsana New" panose="02020603050405020304" pitchFamily="18" charset="-34"/>
              </a:rPr>
              <a:t>                                  flyover </a:t>
            </a:r>
            <a:r>
              <a:rPr lang="en-GB" sz="1800" dirty="0">
                <a:solidFill>
                  <a:srgbClr val="000000"/>
                </a:solidFill>
                <a:ea typeface="Times New Roman" panose="02020603050405020304" pitchFamily="18" charset="0"/>
                <a:cs typeface="Angsana New" panose="02020603050405020304" pitchFamily="18" charset="-34"/>
              </a:rPr>
              <a:t>= </a:t>
            </a:r>
            <a:r>
              <a:rPr lang="en-GB" sz="1800" b="1" i="1" dirty="0">
                <a:solidFill>
                  <a:srgbClr val="C00000"/>
                </a:solidFill>
                <a:ea typeface="Times New Roman" panose="02020603050405020304" pitchFamily="18" charset="0"/>
                <a:cs typeface="Angsana New" panose="02020603050405020304" pitchFamily="18" charset="-34"/>
              </a:rPr>
              <a:t>7.2 crashes/year</a:t>
            </a:r>
            <a:r>
              <a:rPr lang="en-GB" sz="1800" dirty="0">
                <a:solidFill>
                  <a:srgbClr val="000000"/>
                </a:solidFill>
                <a:ea typeface="Times New Roman" panose="02020603050405020304" pitchFamily="18" charset="0"/>
                <a:cs typeface="Angsana New" panose="02020603050405020304" pitchFamily="18" charset="-34"/>
              </a:rPr>
              <a:t>,</a:t>
            </a:r>
            <a:r>
              <a:rPr lang="en-GB" sz="1800" dirty="0" smtClean="0">
                <a:solidFill>
                  <a:srgbClr val="000000"/>
                </a:solidFill>
                <a:ea typeface="Times New Roman" panose="02020603050405020304" pitchFamily="18" charset="0"/>
                <a:cs typeface="Angsana New" panose="02020603050405020304" pitchFamily="18" charset="-34"/>
              </a:rPr>
              <a:t> </a:t>
            </a:r>
            <a:r>
              <a:rPr lang="en-GB" sz="1800" dirty="0">
                <a:solidFill>
                  <a:srgbClr val="000000"/>
                </a:solidFill>
                <a:ea typeface="Times New Roman" panose="02020603050405020304" pitchFamily="18" charset="0"/>
                <a:cs typeface="Angsana New" panose="02020603050405020304" pitchFamily="18" charset="-34"/>
              </a:rPr>
              <a:t>(</a:t>
            </a:r>
            <a:r>
              <a:rPr lang="en-GB" sz="1800" dirty="0" smtClean="0">
                <a:solidFill>
                  <a:srgbClr val="000000"/>
                </a:solidFill>
                <a:ea typeface="Times New Roman" panose="02020603050405020304" pitchFamily="18" charset="0"/>
                <a:cs typeface="Angsana New" panose="02020603050405020304" pitchFamily="18" charset="-34"/>
              </a:rPr>
              <a:t>2.8 </a:t>
            </a:r>
            <a:r>
              <a:rPr lang="en-GB" sz="1800" dirty="0">
                <a:solidFill>
                  <a:srgbClr val="000000"/>
                </a:solidFill>
                <a:ea typeface="Times New Roman" panose="02020603050405020304" pitchFamily="18" charset="0"/>
                <a:cs typeface="Angsana New" panose="02020603050405020304" pitchFamily="18" charset="-34"/>
              </a:rPr>
              <a:t>million </a:t>
            </a:r>
            <a:r>
              <a:rPr lang="en-GB" sz="1800" dirty="0" smtClean="0">
                <a:solidFill>
                  <a:srgbClr val="000000"/>
                </a:solidFill>
                <a:ea typeface="Times New Roman" panose="02020603050405020304" pitchFamily="18" charset="0"/>
                <a:cs typeface="Angsana New" panose="02020603050405020304" pitchFamily="18" charset="-34"/>
              </a:rPr>
              <a:t>Baht)</a:t>
            </a:r>
            <a:endParaRPr lang="en-US" sz="1800" dirty="0">
              <a:effectLst/>
              <a:ea typeface="Times New Roman" panose="02020603050405020304" pitchFamily="18" charset="0"/>
              <a:cs typeface="Angsana New" panose="02020603050405020304" pitchFamily="18" charset="-34"/>
            </a:endParaRPr>
          </a:p>
        </p:txBody>
      </p:sp>
      <p:sp>
        <p:nvSpPr>
          <p:cNvPr id="65"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Data Collection</a:t>
            </a:r>
          </a:p>
          <a:p>
            <a:pPr marL="174625" indent="-174625" fontAlgn="base" hangingPunct="0">
              <a:lnSpc>
                <a:spcPct val="95000"/>
              </a:lnSpc>
              <a:buFont typeface="Wingdings" pitchFamily="2" charset="2"/>
              <a:buChar char="v"/>
            </a:pPr>
            <a:r>
              <a:rPr lang="en-US" sz="1200" b="1" dirty="0" smtClean="0">
                <a:solidFill>
                  <a:srgbClr val="FFCCCC"/>
                </a:solidFill>
              </a:rPr>
              <a:t>Project Evaluation</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Cost-Benefit Analysis (CBA)</a:t>
            </a:r>
          </a:p>
          <a:p>
            <a:pPr marL="174625" indent="-174625" fontAlgn="base" hangingPunct="0">
              <a:lnSpc>
                <a:spcPct val="95000"/>
              </a:lnSpc>
              <a:buFont typeface="Wingdings" pitchFamily="2" charset="2"/>
              <a:buChar char="v"/>
            </a:pPr>
            <a:r>
              <a:rPr lang="en-US" sz="1200" b="1" dirty="0" smtClean="0">
                <a:solidFill>
                  <a:srgbClr val="FFCCCC"/>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282899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80587887"/>
              </p:ext>
            </p:extLst>
          </p:nvPr>
        </p:nvGraphicFramePr>
        <p:xfrm>
          <a:off x="107504" y="463845"/>
          <a:ext cx="8856986" cy="6192691"/>
        </p:xfrm>
        <a:graphic>
          <a:graphicData uri="http://schemas.openxmlformats.org/drawingml/2006/table">
            <a:tbl>
              <a:tblPr firstRow="1" firstCol="1" bandRow="1">
                <a:tableStyleId>{5C22544A-7EE6-4342-B048-85BDC9FD1C3A}</a:tableStyleId>
              </a:tblPr>
              <a:tblGrid>
                <a:gridCol w="1338351"/>
                <a:gridCol w="699959"/>
                <a:gridCol w="735004"/>
                <a:gridCol w="799411"/>
                <a:gridCol w="799411"/>
                <a:gridCol w="799411"/>
                <a:gridCol w="705642"/>
                <a:gridCol w="735004"/>
                <a:gridCol w="735004"/>
                <a:gridCol w="735004"/>
                <a:gridCol w="774785"/>
              </a:tblGrid>
              <a:tr h="318322">
                <a:tc gridSpan="2">
                  <a:txBody>
                    <a:bodyPr/>
                    <a:lstStyle/>
                    <a:p>
                      <a:pPr indent="-62865">
                        <a:lnSpc>
                          <a:spcPct val="115000"/>
                        </a:lnSpc>
                        <a:spcBef>
                          <a:spcPts val="100"/>
                        </a:spcBef>
                        <a:spcAft>
                          <a:spcPts val="0"/>
                        </a:spcAft>
                      </a:pPr>
                      <a:r>
                        <a:rPr lang="en-US" sz="1050" dirty="0">
                          <a:effectLst/>
                        </a:rPr>
                        <a:t>Intersection</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hMerge="1">
                  <a:txBody>
                    <a:bodyPr/>
                    <a:lstStyle/>
                    <a:p>
                      <a:endParaRPr lang="en-US"/>
                    </a:p>
                  </a:txBody>
                  <a:tcPr/>
                </a:tc>
                <a:tc>
                  <a:txBody>
                    <a:bodyPr/>
                    <a:lstStyle/>
                    <a:p>
                      <a:pPr indent="-62865" algn="ctr">
                        <a:lnSpc>
                          <a:spcPct val="115000"/>
                        </a:lnSpc>
                        <a:spcBef>
                          <a:spcPts val="100"/>
                        </a:spcBef>
                        <a:spcAft>
                          <a:spcPts val="0"/>
                        </a:spcAft>
                      </a:pPr>
                      <a:r>
                        <a:rPr lang="en-US" sz="1400" dirty="0">
                          <a:solidFill>
                            <a:sysClr val="windowText" lastClr="000000"/>
                          </a:solidFill>
                          <a:effectLst/>
                        </a:rPr>
                        <a:t>Before</a:t>
                      </a:r>
                      <a:endParaRPr lang="en-US" sz="2400" dirty="0">
                        <a:solidFill>
                          <a:sysClr val="windowText" lastClr="000000"/>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gridSpan="2">
                  <a:txBody>
                    <a:bodyPr/>
                    <a:lstStyle/>
                    <a:p>
                      <a:pPr indent="-62865" algn="ctr">
                        <a:lnSpc>
                          <a:spcPct val="115000"/>
                        </a:lnSpc>
                        <a:spcBef>
                          <a:spcPts val="100"/>
                        </a:spcBef>
                        <a:spcAft>
                          <a:spcPts val="0"/>
                        </a:spcAft>
                      </a:pPr>
                      <a:r>
                        <a:rPr lang="en-US" sz="1400" dirty="0">
                          <a:solidFill>
                            <a:sysClr val="windowText" lastClr="000000"/>
                          </a:solidFill>
                          <a:effectLst/>
                        </a:rPr>
                        <a:t>During</a:t>
                      </a:r>
                      <a:endParaRPr lang="en-US" sz="2400" dirty="0">
                        <a:solidFill>
                          <a:sysClr val="windowText" lastClr="000000"/>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gridSpan="6">
                  <a:txBody>
                    <a:bodyPr/>
                    <a:lstStyle/>
                    <a:p>
                      <a:pPr indent="-62865" algn="ctr">
                        <a:lnSpc>
                          <a:spcPct val="115000"/>
                        </a:lnSpc>
                        <a:spcBef>
                          <a:spcPts val="100"/>
                        </a:spcBef>
                        <a:spcAft>
                          <a:spcPts val="0"/>
                        </a:spcAft>
                      </a:pPr>
                      <a:r>
                        <a:rPr lang="en-US" sz="1400" dirty="0">
                          <a:solidFill>
                            <a:sysClr val="windowText" lastClr="000000"/>
                          </a:solidFill>
                          <a:effectLst/>
                        </a:rPr>
                        <a:t>After Construction</a:t>
                      </a:r>
                      <a:endParaRPr lang="en-US" sz="2400" dirty="0">
                        <a:solidFill>
                          <a:sysClr val="windowText" lastClr="000000"/>
                        </a:solidFill>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4342">
                <a:tc>
                  <a:txBody>
                    <a:bodyPr/>
                    <a:lstStyle/>
                    <a:p>
                      <a:pPr indent="-62865">
                        <a:lnSpc>
                          <a:spcPct val="115000"/>
                        </a:lnSpc>
                        <a:spcBef>
                          <a:spcPts val="100"/>
                        </a:spcBef>
                        <a:spcAft>
                          <a:spcPts val="0"/>
                        </a:spcAft>
                      </a:pPr>
                      <a:r>
                        <a:rPr lang="en-US" sz="1050">
                          <a:effectLst/>
                        </a:rPr>
                        <a:t>Items</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Year</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dirty="0">
                          <a:effectLst/>
                        </a:rPr>
                        <a:t>2009</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a:txBody>
                    <a:bodyPr/>
                    <a:lstStyle/>
                    <a:p>
                      <a:pPr indent="-62865">
                        <a:lnSpc>
                          <a:spcPct val="115000"/>
                        </a:lnSpc>
                        <a:spcBef>
                          <a:spcPts val="100"/>
                        </a:spcBef>
                        <a:spcAft>
                          <a:spcPts val="0"/>
                        </a:spcAft>
                      </a:pPr>
                      <a:r>
                        <a:rPr lang="en-US" sz="1050" dirty="0">
                          <a:effectLst/>
                        </a:rPr>
                        <a:t>2010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a:txBody>
                    <a:bodyPr/>
                    <a:lstStyle/>
                    <a:p>
                      <a:pPr indent="-62865">
                        <a:lnSpc>
                          <a:spcPct val="115000"/>
                        </a:lnSpc>
                        <a:spcBef>
                          <a:spcPts val="100"/>
                        </a:spcBef>
                        <a:spcAft>
                          <a:spcPts val="0"/>
                        </a:spcAft>
                      </a:pPr>
                      <a:r>
                        <a:rPr lang="en-US" sz="1050" dirty="0">
                          <a:effectLst/>
                        </a:rPr>
                        <a:t>2011</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a:txBody>
                    <a:bodyPr/>
                    <a:lstStyle/>
                    <a:p>
                      <a:pPr indent="-62865">
                        <a:lnSpc>
                          <a:spcPct val="115000"/>
                        </a:lnSpc>
                        <a:spcBef>
                          <a:spcPts val="100"/>
                        </a:spcBef>
                        <a:spcAft>
                          <a:spcPts val="0"/>
                        </a:spcAft>
                      </a:pPr>
                      <a:r>
                        <a:rPr lang="en-US" sz="1050" dirty="0">
                          <a:effectLst/>
                        </a:rPr>
                        <a:t>2012</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2015</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2018</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a:lnSpc>
                          <a:spcPct val="115000"/>
                        </a:lnSpc>
                        <a:spcBef>
                          <a:spcPts val="100"/>
                        </a:spcBef>
                        <a:spcAft>
                          <a:spcPts val="0"/>
                        </a:spcAft>
                      </a:pPr>
                      <a:r>
                        <a:rPr lang="en-US" sz="1050">
                          <a:effectLst/>
                        </a:rPr>
                        <a:t>2019</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2020</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2021</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236945">
                <a:tc gridSpan="11">
                  <a:txBody>
                    <a:bodyPr/>
                    <a:lstStyle/>
                    <a:p>
                      <a:pPr indent="-62865">
                        <a:lnSpc>
                          <a:spcPct val="115000"/>
                        </a:lnSpc>
                        <a:spcBef>
                          <a:spcPts val="100"/>
                        </a:spcBef>
                        <a:spcAft>
                          <a:spcPts val="0"/>
                        </a:spcAft>
                      </a:pPr>
                      <a:r>
                        <a:rPr lang="en-US" sz="1050" dirty="0">
                          <a:effectLst/>
                        </a:rPr>
                        <a:t> Traffic data</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9392">
                <a:tc>
                  <a:txBody>
                    <a:bodyPr/>
                    <a:lstStyle/>
                    <a:p>
                      <a:pPr indent="-62865">
                        <a:lnSpc>
                          <a:spcPct val="115000"/>
                        </a:lnSpc>
                        <a:spcBef>
                          <a:spcPts val="100"/>
                        </a:spcBef>
                        <a:spcAft>
                          <a:spcPts val="0"/>
                        </a:spcAft>
                      </a:pPr>
                      <a:r>
                        <a:rPr lang="en-US" sz="1050">
                          <a:effectLst/>
                        </a:rPr>
                        <a:t> Traffic volume</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rowSpan="3">
                  <a:txBody>
                    <a:bodyPr/>
                    <a:lstStyle/>
                    <a:p>
                      <a:pPr indent="-62865">
                        <a:lnSpc>
                          <a:spcPct val="115000"/>
                        </a:lnSpc>
                        <a:spcBef>
                          <a:spcPts val="100"/>
                        </a:spcBef>
                        <a:spcAft>
                          <a:spcPts val="0"/>
                        </a:spcAft>
                      </a:pPr>
                      <a:r>
                        <a:rPr lang="en-US" sz="1050">
                          <a:effectLst/>
                        </a:rPr>
                        <a:t>PCU/day</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rowSpan="3">
                  <a:txBody>
                    <a:bodyPr/>
                    <a:lstStyle/>
                    <a:p>
                      <a:pPr indent="-62865">
                        <a:lnSpc>
                          <a:spcPct val="115000"/>
                        </a:lnSpc>
                        <a:spcBef>
                          <a:spcPts val="100"/>
                        </a:spcBef>
                        <a:spcAft>
                          <a:spcPts val="0"/>
                        </a:spcAft>
                      </a:pPr>
                      <a:r>
                        <a:rPr lang="en-US" sz="1050" dirty="0">
                          <a:effectLst/>
                        </a:rPr>
                        <a:t>54912</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gridSpan="2">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a:txBody>
                    <a:bodyPr/>
                    <a:lstStyle/>
                    <a:p>
                      <a:pPr indent="-62865">
                        <a:lnSpc>
                          <a:spcPct val="115000"/>
                        </a:lnSpc>
                        <a:spcBef>
                          <a:spcPts val="100"/>
                        </a:spcBef>
                        <a:spcAft>
                          <a:spcPts val="0"/>
                        </a:spcAft>
                      </a:pPr>
                      <a:r>
                        <a:rPr lang="en-US" sz="1050" dirty="0">
                          <a:effectLst/>
                        </a:rPr>
                        <a:t>64219</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70789</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78031</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80606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83266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86013</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279392">
                <a:tc>
                  <a:txBody>
                    <a:bodyPr/>
                    <a:lstStyle/>
                    <a:p>
                      <a:pPr indent="-62865">
                        <a:lnSpc>
                          <a:spcPct val="115000"/>
                        </a:lnSpc>
                        <a:spcBef>
                          <a:spcPts val="100"/>
                        </a:spcBef>
                        <a:spcAft>
                          <a:spcPts val="0"/>
                        </a:spcAft>
                      </a:pPr>
                      <a:r>
                        <a:rPr lang="en-US" sz="1050">
                          <a:effectLst/>
                        </a:rPr>
                        <a:t> On the bridge</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vMerge="1">
                  <a:txBody>
                    <a:bodyPr/>
                    <a:lstStyle/>
                    <a:p>
                      <a:endParaRPr lang="en-US"/>
                    </a:p>
                  </a:txBody>
                  <a:tcPr/>
                </a:tc>
                <a:tc vMerge="1">
                  <a:txBody>
                    <a:bodyPr/>
                    <a:lstStyle/>
                    <a:p>
                      <a:endParaRPr lang="en-US"/>
                    </a:p>
                  </a:txBody>
                  <a:tcPr/>
                </a:tc>
                <a:tc gridSpan="2">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a:txBody>
                    <a:bodyPr/>
                    <a:lstStyle/>
                    <a:p>
                      <a:pPr indent="-62865">
                        <a:lnSpc>
                          <a:spcPct val="115000"/>
                        </a:lnSpc>
                        <a:spcBef>
                          <a:spcPts val="100"/>
                        </a:spcBef>
                        <a:spcAft>
                          <a:spcPts val="0"/>
                        </a:spcAft>
                      </a:pPr>
                      <a:r>
                        <a:rPr lang="en-US" sz="1050" dirty="0">
                          <a:effectLst/>
                        </a:rPr>
                        <a:t>24304</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26791</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29532</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30506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31513</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32553</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279392">
                <a:tc>
                  <a:txBody>
                    <a:bodyPr/>
                    <a:lstStyle/>
                    <a:p>
                      <a:pPr indent="-62865">
                        <a:lnSpc>
                          <a:spcPct val="115000"/>
                        </a:lnSpc>
                        <a:spcBef>
                          <a:spcPts val="100"/>
                        </a:spcBef>
                        <a:spcAft>
                          <a:spcPts val="0"/>
                        </a:spcAft>
                      </a:pPr>
                      <a:r>
                        <a:rPr lang="en-US" sz="1050">
                          <a:effectLst/>
                        </a:rPr>
                        <a:t> Under the bridge</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vMerge="1">
                  <a:txBody>
                    <a:bodyPr/>
                    <a:lstStyle/>
                    <a:p>
                      <a:endParaRPr lang="en-US"/>
                    </a:p>
                  </a:txBody>
                  <a:tcPr/>
                </a:tc>
                <a:tc vMerge="1">
                  <a:txBody>
                    <a:bodyPr/>
                    <a:lstStyle/>
                    <a:p>
                      <a:endParaRPr lang="en-US"/>
                    </a:p>
                  </a:txBody>
                  <a:tcPr/>
                </a:tc>
                <a:tc gridSpan="2">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a:txBody>
                    <a:bodyPr/>
                    <a:lstStyle/>
                    <a:p>
                      <a:pPr indent="-62865">
                        <a:lnSpc>
                          <a:spcPct val="115000"/>
                        </a:lnSpc>
                        <a:spcBef>
                          <a:spcPts val="100"/>
                        </a:spcBef>
                        <a:spcAft>
                          <a:spcPts val="0"/>
                        </a:spcAft>
                      </a:pPr>
                      <a:r>
                        <a:rPr lang="en-US" sz="1050">
                          <a:effectLst/>
                        </a:rPr>
                        <a:t>39915</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43998</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48499</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50100</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51753</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53461</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279392">
                <a:tc>
                  <a:txBody>
                    <a:bodyPr/>
                    <a:lstStyle/>
                    <a:p>
                      <a:pPr indent="-62865">
                        <a:lnSpc>
                          <a:spcPct val="115000"/>
                        </a:lnSpc>
                        <a:spcBef>
                          <a:spcPts val="100"/>
                        </a:spcBef>
                        <a:spcAft>
                          <a:spcPts val="0"/>
                        </a:spcAft>
                      </a:pPr>
                      <a:r>
                        <a:rPr lang="en-US" sz="1050">
                          <a:effectLst/>
                        </a:rPr>
                        <a:t> Delay</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minute</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dirty="0">
                          <a:effectLst/>
                        </a:rPr>
                        <a:t>32116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gridSpan="2">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a:txBody>
                    <a:bodyPr/>
                    <a:lstStyle/>
                    <a:p>
                      <a:pPr indent="-62865">
                        <a:lnSpc>
                          <a:spcPct val="115000"/>
                        </a:lnSpc>
                        <a:spcBef>
                          <a:spcPts val="100"/>
                        </a:spcBef>
                        <a:spcAft>
                          <a:spcPts val="0"/>
                        </a:spcAft>
                      </a:pPr>
                      <a:r>
                        <a:rPr lang="en-US" sz="1050">
                          <a:effectLst/>
                        </a:rPr>
                        <a:t>20845</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23035</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25392</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26230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27096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27990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304342">
                <a:tc gridSpan="11">
                  <a:txBody>
                    <a:bodyPr/>
                    <a:lstStyle/>
                    <a:p>
                      <a:pPr indent="-62865">
                        <a:lnSpc>
                          <a:spcPct val="115000"/>
                        </a:lnSpc>
                        <a:spcBef>
                          <a:spcPts val="100"/>
                        </a:spcBef>
                        <a:spcAft>
                          <a:spcPts val="0"/>
                        </a:spcAft>
                      </a:pPr>
                      <a:r>
                        <a:rPr lang="en-US" sz="1050" dirty="0">
                          <a:effectLst/>
                        </a:rPr>
                        <a:t> Cost</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9509">
                <a:tc>
                  <a:txBody>
                    <a:bodyPr/>
                    <a:lstStyle/>
                    <a:p>
                      <a:pPr indent="-62865">
                        <a:lnSpc>
                          <a:spcPct val="115000"/>
                        </a:lnSpc>
                        <a:spcBef>
                          <a:spcPts val="100"/>
                        </a:spcBef>
                        <a:spcAft>
                          <a:spcPts val="0"/>
                        </a:spcAft>
                      </a:pPr>
                      <a:r>
                        <a:rPr lang="en-US" sz="1050">
                          <a:effectLst/>
                        </a:rPr>
                        <a:t> Invesment cost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dirty="0">
                          <a:effectLst/>
                        </a:rPr>
                        <a:t>Baht</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1"/>
                    </a:solidFill>
                  </a:tcPr>
                </a:tc>
                <a:tc gridSpan="3">
                  <a:txBody>
                    <a:bodyPr/>
                    <a:lstStyle/>
                    <a:p>
                      <a:pPr indent="-62865">
                        <a:lnSpc>
                          <a:spcPct val="115000"/>
                        </a:lnSpc>
                        <a:spcBef>
                          <a:spcPts val="100"/>
                        </a:spcBef>
                        <a:spcAft>
                          <a:spcPts val="0"/>
                        </a:spcAft>
                      </a:pPr>
                      <a:r>
                        <a:rPr lang="en-US" sz="1050" dirty="0">
                          <a:effectLst/>
                        </a:rPr>
                        <a:t>-249597672.5</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1"/>
                    </a:solidFill>
                  </a:tcPr>
                </a:tc>
                <a:tc hMerge="1">
                  <a:txBody>
                    <a:bodyPr/>
                    <a:lstStyle/>
                    <a:p>
                      <a:endParaRPr lang="en-US"/>
                    </a:p>
                  </a:txBody>
                  <a:tcPr/>
                </a:tc>
                <a:tc hMerge="1">
                  <a:txBody>
                    <a:bodyPr/>
                    <a:lstStyle/>
                    <a:p>
                      <a:endParaRPr lang="en-US"/>
                    </a:p>
                  </a:txBody>
                  <a:tcPr/>
                </a:tc>
                <a:tc gridSpan="6">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1030">
                <a:tc>
                  <a:txBody>
                    <a:bodyPr/>
                    <a:lstStyle/>
                    <a:p>
                      <a:pPr indent="-62865">
                        <a:lnSpc>
                          <a:spcPct val="115000"/>
                        </a:lnSpc>
                        <a:spcBef>
                          <a:spcPts val="100"/>
                        </a:spcBef>
                        <a:spcAft>
                          <a:spcPts val="0"/>
                        </a:spcAft>
                      </a:pPr>
                      <a:r>
                        <a:rPr lang="en-US" sz="1050">
                          <a:effectLst/>
                        </a:rPr>
                        <a:t> Maintenance cost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Baht/year</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gridSpan="3">
                  <a:txBody>
                    <a:bodyPr/>
                    <a:lstStyle/>
                    <a:p>
                      <a:pPr>
                        <a:lnSpc>
                          <a:spcPct val="115000"/>
                        </a:lnSpc>
                        <a:spcAft>
                          <a:spcPts val="0"/>
                        </a:spcAft>
                      </a:pPr>
                      <a:r>
                        <a:rPr lang="en-US" sz="1200">
                          <a:effectLst/>
                        </a:rPr>
                        <a:t> </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indent="-62865">
                        <a:lnSpc>
                          <a:spcPct val="115000"/>
                        </a:lnSpc>
                        <a:spcBef>
                          <a:spcPts val="100"/>
                        </a:spcBef>
                        <a:spcAft>
                          <a:spcPts val="0"/>
                        </a:spcAft>
                      </a:pPr>
                      <a:r>
                        <a:rPr lang="en-US" sz="1050" dirty="0">
                          <a:effectLst/>
                        </a:rPr>
                        <a:t>-27000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-27000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-27000</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-27000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-27000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-27000</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461030">
                <a:tc>
                  <a:txBody>
                    <a:bodyPr/>
                    <a:lstStyle/>
                    <a:p>
                      <a:pPr indent="-62865">
                        <a:lnSpc>
                          <a:spcPct val="115000"/>
                        </a:lnSpc>
                        <a:spcBef>
                          <a:spcPts val="100"/>
                        </a:spcBef>
                        <a:spcAft>
                          <a:spcPts val="0"/>
                        </a:spcAft>
                      </a:pPr>
                      <a:r>
                        <a:rPr lang="en-US" sz="1050">
                          <a:effectLst/>
                        </a:rPr>
                        <a:t> Accident cost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Baht/year</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dirty="0">
                          <a:effectLst/>
                        </a:rPr>
                        <a:t>-3405998</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gridSpan="2">
                  <a:txBody>
                    <a:bodyPr/>
                    <a:lstStyle/>
                    <a:p>
                      <a:pPr indent="-62865">
                        <a:lnSpc>
                          <a:spcPct val="115000"/>
                        </a:lnSpc>
                        <a:spcBef>
                          <a:spcPts val="100"/>
                        </a:spcBef>
                        <a:spcAft>
                          <a:spcPts val="0"/>
                        </a:spcAft>
                      </a:pPr>
                      <a:r>
                        <a:rPr lang="en-US" sz="1050" dirty="0">
                          <a:effectLst/>
                        </a:rPr>
                        <a:t>-20635690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a:txBody>
                    <a:bodyPr/>
                    <a:lstStyle/>
                    <a:p>
                      <a:pPr indent="-62865">
                        <a:lnSpc>
                          <a:spcPct val="115000"/>
                        </a:lnSpc>
                        <a:spcBef>
                          <a:spcPts val="100"/>
                        </a:spcBef>
                        <a:spcAft>
                          <a:spcPts val="0"/>
                        </a:spcAft>
                      </a:pPr>
                      <a:r>
                        <a:rPr lang="en-US" sz="1050">
                          <a:effectLst/>
                        </a:rPr>
                        <a:t>-2868060</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-2868060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-2868060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-2868060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-2868060</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461030">
                <a:tc>
                  <a:txBody>
                    <a:bodyPr/>
                    <a:lstStyle/>
                    <a:p>
                      <a:pPr indent="-62865">
                        <a:lnSpc>
                          <a:spcPct val="115000"/>
                        </a:lnSpc>
                        <a:spcBef>
                          <a:spcPts val="100"/>
                        </a:spcBef>
                        <a:spcAft>
                          <a:spcPts val="0"/>
                        </a:spcAft>
                      </a:pPr>
                      <a:r>
                        <a:rPr lang="en-US" sz="1050">
                          <a:effectLst/>
                        </a:rPr>
                        <a:t> Saving accident cost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gridSpan="3">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indent="-62865">
                        <a:lnSpc>
                          <a:spcPct val="115000"/>
                        </a:lnSpc>
                        <a:spcBef>
                          <a:spcPts val="100"/>
                        </a:spcBef>
                        <a:spcAft>
                          <a:spcPts val="0"/>
                        </a:spcAft>
                      </a:pPr>
                      <a:r>
                        <a:rPr lang="en-US" sz="1050">
                          <a:effectLst/>
                        </a:rPr>
                        <a:t>537938</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gridSpan="5">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1030">
                <a:tc>
                  <a:txBody>
                    <a:bodyPr/>
                    <a:lstStyle/>
                    <a:p>
                      <a:pPr indent="-62865">
                        <a:lnSpc>
                          <a:spcPct val="115000"/>
                        </a:lnSpc>
                        <a:spcBef>
                          <a:spcPts val="100"/>
                        </a:spcBef>
                        <a:spcAft>
                          <a:spcPts val="0"/>
                        </a:spcAft>
                      </a:pPr>
                      <a:r>
                        <a:rPr lang="en-US" sz="1050">
                          <a:effectLst/>
                        </a:rPr>
                        <a:t> Delay cost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Baht/year</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dirty="0">
                          <a:effectLst/>
                        </a:rPr>
                        <a:t>-346286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gridSpan="2">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a:txBody>
                    <a:bodyPr/>
                    <a:lstStyle/>
                    <a:p>
                      <a:pPr indent="-62865">
                        <a:lnSpc>
                          <a:spcPct val="115000"/>
                        </a:lnSpc>
                        <a:spcBef>
                          <a:spcPts val="100"/>
                        </a:spcBef>
                        <a:spcAft>
                          <a:spcPts val="0"/>
                        </a:spcAft>
                      </a:pPr>
                      <a:r>
                        <a:rPr lang="en-US" sz="1050">
                          <a:effectLst/>
                        </a:rPr>
                        <a:t>-224732</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-248346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-273756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-282790</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-292122</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-301762</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334453">
                <a:tc>
                  <a:txBody>
                    <a:bodyPr/>
                    <a:lstStyle/>
                    <a:p>
                      <a:pPr indent="-62865">
                        <a:lnSpc>
                          <a:spcPct val="115000"/>
                        </a:lnSpc>
                        <a:spcBef>
                          <a:spcPts val="100"/>
                        </a:spcBef>
                        <a:spcAft>
                          <a:spcPts val="0"/>
                        </a:spcAft>
                      </a:pPr>
                      <a:r>
                        <a:rPr lang="en-US" sz="1050">
                          <a:effectLst/>
                        </a:rPr>
                        <a:t> Saving delay cost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gridSpan="3">
                  <a:txBody>
                    <a:bodyPr/>
                    <a:lstStyle/>
                    <a:p>
                      <a:pPr>
                        <a:lnSpc>
                          <a:spcPct val="115000"/>
                        </a:lnSpc>
                        <a:spcAft>
                          <a:spcPts val="0"/>
                        </a:spcAft>
                      </a:pPr>
                      <a:r>
                        <a:rPr lang="en-US" sz="120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indent="-62865">
                        <a:lnSpc>
                          <a:spcPct val="115000"/>
                        </a:lnSpc>
                        <a:spcBef>
                          <a:spcPts val="100"/>
                        </a:spcBef>
                        <a:spcAft>
                          <a:spcPts val="0"/>
                        </a:spcAft>
                      </a:pPr>
                      <a:r>
                        <a:rPr lang="en-US" sz="1050" dirty="0">
                          <a:effectLst/>
                        </a:rPr>
                        <a:t>121544</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gridSpan="5">
                  <a:txBody>
                    <a:bodyPr/>
                    <a:lstStyle/>
                    <a:p>
                      <a:pPr indent="-62865">
                        <a:lnSpc>
                          <a:spcPct val="115000"/>
                        </a:lnSpc>
                        <a:spcBef>
                          <a:spcPts val="100"/>
                        </a:spcBef>
                        <a:spcAft>
                          <a:spcPts val="0"/>
                        </a:spcAft>
                      </a:pPr>
                      <a:r>
                        <a:rPr lang="en-US" sz="1050" dirty="0">
                          <a:effectLst/>
                        </a:rPr>
                        <a:t> </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1030">
                <a:tc>
                  <a:txBody>
                    <a:bodyPr/>
                    <a:lstStyle/>
                    <a:p>
                      <a:pPr indent="-62865">
                        <a:lnSpc>
                          <a:spcPct val="115000"/>
                        </a:lnSpc>
                        <a:spcBef>
                          <a:spcPts val="100"/>
                        </a:spcBef>
                        <a:spcAft>
                          <a:spcPts val="0"/>
                        </a:spcAft>
                      </a:pPr>
                      <a:r>
                        <a:rPr lang="en-US" sz="1050" dirty="0">
                          <a:effectLst/>
                        </a:rPr>
                        <a:t> Free flow cost</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Baht/year</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gridSpan="3">
                  <a:txBody>
                    <a:bodyPr/>
                    <a:lstStyle/>
                    <a:p>
                      <a:pPr>
                        <a:lnSpc>
                          <a:spcPct val="115000"/>
                        </a:lnSpc>
                        <a:spcAft>
                          <a:spcPts val="0"/>
                        </a:spcAft>
                      </a:pPr>
                      <a:r>
                        <a:rPr lang="en-US" sz="1200">
                          <a:effectLst/>
                        </a:rPr>
                        <a:t> </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indent="-62865">
                        <a:lnSpc>
                          <a:spcPct val="115000"/>
                        </a:lnSpc>
                        <a:spcBef>
                          <a:spcPts val="100"/>
                        </a:spcBef>
                        <a:spcAft>
                          <a:spcPts val="0"/>
                        </a:spcAft>
                      </a:pPr>
                      <a:r>
                        <a:rPr lang="en-US" sz="1050">
                          <a:effectLst/>
                        </a:rPr>
                        <a:t>102.5E+6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113.0E+6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124.6E+6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128.7E+6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132.9E+6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137.3E+6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461030">
                <a:tc>
                  <a:txBody>
                    <a:bodyPr/>
                    <a:lstStyle/>
                    <a:p>
                      <a:pPr indent="-62865">
                        <a:lnSpc>
                          <a:spcPct val="115000"/>
                        </a:lnSpc>
                        <a:spcBef>
                          <a:spcPts val="100"/>
                        </a:spcBef>
                        <a:spcAft>
                          <a:spcPts val="0"/>
                        </a:spcAft>
                      </a:pPr>
                      <a:r>
                        <a:rPr lang="en-US" sz="1050">
                          <a:effectLst/>
                        </a:rPr>
                        <a:t> Sum</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Baht/year</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dirty="0">
                          <a:effectLst/>
                        </a:rPr>
                        <a:t>-3.8E+6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gridSpan="2">
                  <a:txBody>
                    <a:bodyPr/>
                    <a:lstStyle/>
                    <a:p>
                      <a:pPr indent="-62865">
                        <a:lnSpc>
                          <a:spcPct val="115000"/>
                        </a:lnSpc>
                        <a:spcBef>
                          <a:spcPts val="100"/>
                        </a:spcBef>
                        <a:spcAft>
                          <a:spcPts val="0"/>
                        </a:spcAft>
                      </a:pPr>
                      <a:r>
                        <a:rPr lang="en-US" sz="1050" dirty="0">
                          <a:effectLst/>
                        </a:rPr>
                        <a:t>-270.2E+6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hMerge="1">
                  <a:txBody>
                    <a:bodyPr/>
                    <a:lstStyle/>
                    <a:p>
                      <a:endParaRPr lang="en-US"/>
                    </a:p>
                  </a:txBody>
                  <a:tcPr/>
                </a:tc>
                <a:tc>
                  <a:txBody>
                    <a:bodyPr/>
                    <a:lstStyle/>
                    <a:p>
                      <a:pPr indent="-62865">
                        <a:lnSpc>
                          <a:spcPct val="115000"/>
                        </a:lnSpc>
                        <a:spcBef>
                          <a:spcPts val="100"/>
                        </a:spcBef>
                        <a:spcAft>
                          <a:spcPts val="0"/>
                        </a:spcAft>
                      </a:pPr>
                      <a:r>
                        <a:rPr lang="en-US" sz="1050">
                          <a:effectLst/>
                        </a:rPr>
                        <a:t>99.4E+6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109.9E+6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121.4E+6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125.5E+6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129.7E+6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134.1E+6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r h="461030">
                <a:tc>
                  <a:txBody>
                    <a:bodyPr/>
                    <a:lstStyle/>
                    <a:p>
                      <a:pPr indent="-62865">
                        <a:lnSpc>
                          <a:spcPct val="115000"/>
                        </a:lnSpc>
                        <a:spcBef>
                          <a:spcPts val="100"/>
                        </a:spcBef>
                        <a:spcAft>
                          <a:spcPts val="0"/>
                        </a:spcAft>
                      </a:pPr>
                      <a:r>
                        <a:rPr lang="en-US" sz="1050">
                          <a:effectLst/>
                        </a:rPr>
                        <a:t> Cash Flow</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a:effectLst/>
                        </a:rPr>
                        <a:t>Baht</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tc>
                <a:tc>
                  <a:txBody>
                    <a:bodyPr/>
                    <a:lstStyle/>
                    <a:p>
                      <a:pPr indent="-62865">
                        <a:lnSpc>
                          <a:spcPct val="115000"/>
                        </a:lnSpc>
                        <a:spcBef>
                          <a:spcPts val="100"/>
                        </a:spcBef>
                        <a:spcAft>
                          <a:spcPts val="0"/>
                        </a:spcAft>
                      </a:pPr>
                      <a:r>
                        <a:rPr lang="en-US" sz="1050" dirty="0">
                          <a:effectLst/>
                        </a:rPr>
                        <a:t>-3.8E+6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92D050"/>
                    </a:solidFill>
                  </a:tcPr>
                </a:tc>
                <a:tc>
                  <a:txBody>
                    <a:bodyPr/>
                    <a:lstStyle/>
                    <a:p>
                      <a:pPr indent="-62865">
                        <a:lnSpc>
                          <a:spcPct val="115000"/>
                        </a:lnSpc>
                        <a:spcBef>
                          <a:spcPts val="100"/>
                        </a:spcBef>
                        <a:spcAft>
                          <a:spcPts val="0"/>
                        </a:spcAft>
                      </a:pPr>
                      <a:r>
                        <a:rPr lang="en-US" sz="1050" dirty="0">
                          <a:effectLst/>
                        </a:rPr>
                        <a:t>-138.9E+6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a:txBody>
                    <a:bodyPr/>
                    <a:lstStyle/>
                    <a:p>
                      <a:pPr indent="-62865">
                        <a:lnSpc>
                          <a:spcPct val="115000"/>
                        </a:lnSpc>
                        <a:spcBef>
                          <a:spcPts val="100"/>
                        </a:spcBef>
                        <a:spcAft>
                          <a:spcPts val="0"/>
                        </a:spcAft>
                      </a:pPr>
                      <a:r>
                        <a:rPr lang="en-US" sz="1050" dirty="0">
                          <a:effectLst/>
                        </a:rPr>
                        <a:t>-274.0E+6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chemeClr val="accent6">
                        <a:lumMod val="60000"/>
                        <a:lumOff val="40000"/>
                      </a:schemeClr>
                    </a:solidFill>
                  </a:tcPr>
                </a:tc>
                <a:tc>
                  <a:txBody>
                    <a:bodyPr/>
                    <a:lstStyle/>
                    <a:p>
                      <a:pPr indent="-62865">
                        <a:lnSpc>
                          <a:spcPct val="115000"/>
                        </a:lnSpc>
                        <a:spcBef>
                          <a:spcPts val="100"/>
                        </a:spcBef>
                        <a:spcAft>
                          <a:spcPts val="0"/>
                        </a:spcAft>
                      </a:pPr>
                      <a:r>
                        <a:rPr lang="en-US" sz="1050">
                          <a:effectLst/>
                        </a:rPr>
                        <a:t>-185.2E+6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42.1E+6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221.0E+6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271.7E+6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a:effectLst/>
                        </a:rPr>
                        <a:t>318.5E+6</a:t>
                      </a:r>
                      <a:endParaRPr lang="en-US" sz="160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c>
                  <a:txBody>
                    <a:bodyPr/>
                    <a:lstStyle/>
                    <a:p>
                      <a:pPr indent="-62865">
                        <a:lnSpc>
                          <a:spcPct val="115000"/>
                        </a:lnSpc>
                        <a:spcBef>
                          <a:spcPts val="100"/>
                        </a:spcBef>
                        <a:spcAft>
                          <a:spcPts val="0"/>
                        </a:spcAft>
                      </a:pPr>
                      <a:r>
                        <a:rPr lang="en-US" sz="1050" dirty="0">
                          <a:effectLst/>
                        </a:rPr>
                        <a:t>361.6E+6</a:t>
                      </a:r>
                      <a:endParaRPr lang="en-US" sz="1600" dirty="0">
                        <a:effectLst/>
                        <a:latin typeface="Calibri" panose="020F0502020204030204" pitchFamily="34" charset="0"/>
                        <a:ea typeface="Calibri" panose="020F0502020204030204" pitchFamily="34" charset="0"/>
                        <a:cs typeface="Angsana New" panose="02020603050405020304" pitchFamily="18" charset="-34"/>
                      </a:endParaRPr>
                    </a:p>
                  </a:txBody>
                  <a:tcPr marL="68580" marR="68580" marT="0" marB="0" anchor="ctr">
                    <a:solidFill>
                      <a:srgbClr val="FFFF00"/>
                    </a:solidFill>
                  </a:tcPr>
                </a:tc>
              </a:tr>
            </a:tbl>
          </a:graphicData>
        </a:graphic>
      </p:graphicFrame>
      <p:sp>
        <p:nvSpPr>
          <p:cNvPr id="6"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chemeClr val="tx1"/>
                </a:solidFill>
                <a:latin typeface="Arial" pitchFamily="34" charset="0"/>
              </a:rPr>
              <a:pPr/>
              <a:t>18</a:t>
            </a:fld>
            <a:endParaRPr lang="th-TH" sz="2000" b="1" dirty="0">
              <a:solidFill>
                <a:schemeClr val="tx1"/>
              </a:solidFill>
              <a:latin typeface="Arial" pitchFamily="34" charset="0"/>
            </a:endParaRPr>
          </a:p>
        </p:txBody>
      </p:sp>
      <p:sp>
        <p:nvSpPr>
          <p:cNvPr id="7" name="Rectangle 1"/>
          <p:cNvSpPr/>
          <p:nvPr/>
        </p:nvSpPr>
        <p:spPr>
          <a:xfrm>
            <a:off x="0" y="43500"/>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Conclusions</a:t>
            </a:r>
            <a:endParaRPr lang="th-TH" sz="2200" b="1" dirty="0">
              <a:solidFill>
                <a:srgbClr val="FF0000"/>
              </a:solidFill>
            </a:endParaRPr>
          </a:p>
        </p:txBody>
      </p:sp>
    </p:spTree>
    <p:extLst>
      <p:ext uri="{BB962C8B-B14F-4D97-AF65-F5344CB8AC3E}">
        <p14:creationId xmlns:p14="http://schemas.microsoft.com/office/powerpoint/2010/main" val="3231737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104556" y="1124744"/>
            <a:ext cx="8864266" cy="4259850"/>
            <a:chOff x="1402" y="3662"/>
            <a:chExt cx="9390" cy="4512"/>
          </a:xfrm>
        </p:grpSpPr>
        <p:pic>
          <p:nvPicPr>
            <p:cNvPr id="5123" name="Picture 140" descr="NPV grouph"/>
            <p:cNvPicPr>
              <a:picLocks noChangeAspect="1" noChangeArrowheads="1"/>
            </p:cNvPicPr>
            <p:nvPr/>
          </p:nvPicPr>
          <p:blipFill>
            <a:blip r:embed="rId3">
              <a:extLst>
                <a:ext uri="{28A0092B-C50C-407E-A947-70E740481C1C}">
                  <a14:useLocalDpi xmlns:a14="http://schemas.microsoft.com/office/drawing/2010/main" val="0"/>
                </a:ext>
              </a:extLst>
            </a:blip>
            <a:srcRect l="7416" t="8540" r="5019" b="31949"/>
            <a:stretch>
              <a:fillRect/>
            </a:stretch>
          </p:blipFill>
          <p:spPr bwMode="auto">
            <a:xfrm>
              <a:off x="1402" y="3662"/>
              <a:ext cx="9390" cy="45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9" y="3852"/>
              <a:ext cx="126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19</a:t>
            </a:fld>
            <a:endParaRPr lang="th-TH" sz="2000" b="1" dirty="0">
              <a:solidFill>
                <a:srgbClr val="FFFF00"/>
              </a:solidFill>
              <a:latin typeface="Arial" pitchFamily="34" charset="0"/>
            </a:endParaRPr>
          </a:p>
        </p:txBody>
      </p:sp>
      <p:sp>
        <p:nvSpPr>
          <p:cNvPr id="2" name="Rectangle 1"/>
          <p:cNvSpPr/>
          <p:nvPr/>
        </p:nvSpPr>
        <p:spPr>
          <a:xfrm>
            <a:off x="66342" y="4355466"/>
            <a:ext cx="8958822" cy="923330"/>
          </a:xfrm>
          <a:prstGeom prst="rect">
            <a:avLst/>
          </a:prstGeom>
          <a:solidFill>
            <a:srgbClr val="FFFF66">
              <a:alpha val="60000"/>
            </a:srgbClr>
          </a:solidFill>
        </p:spPr>
        <p:txBody>
          <a:bodyPr wrap="square">
            <a:spAutoFit/>
          </a:bodyPr>
          <a:lstStyle/>
          <a:p>
            <a:pPr algn="thaiDist"/>
            <a:r>
              <a:rPr lang="en-GB" sz="1800" b="1" dirty="0">
                <a:ea typeface="Times New Roman" panose="02020603050405020304" pitchFamily="18" charset="0"/>
                <a:cs typeface="Angsana New" panose="02020603050405020304" pitchFamily="18" charset="-34"/>
              </a:rPr>
              <a:t>Project evaluation </a:t>
            </a:r>
            <a:r>
              <a:rPr lang="en-GB" sz="1800" dirty="0">
                <a:ea typeface="Times New Roman" panose="02020603050405020304" pitchFamily="18" charset="0"/>
                <a:cs typeface="Angsana New" panose="02020603050405020304" pitchFamily="18" charset="-34"/>
              </a:rPr>
              <a:t>: </a:t>
            </a:r>
            <a:r>
              <a:rPr lang="en-GB" sz="1800" dirty="0" smtClean="0">
                <a:ea typeface="Times New Roman" panose="02020603050405020304" pitchFamily="18" charset="0"/>
                <a:cs typeface="Angsana New" panose="02020603050405020304" pitchFamily="18" charset="-34"/>
              </a:rPr>
              <a:t>Vehicle </a:t>
            </a:r>
            <a:r>
              <a:rPr lang="en-GB" sz="1800" dirty="0">
                <a:ea typeface="Times New Roman" panose="02020603050405020304" pitchFamily="18" charset="0"/>
                <a:cs typeface="Angsana New" panose="02020603050405020304" pitchFamily="18" charset="-34"/>
              </a:rPr>
              <a:t>operating cost (</a:t>
            </a:r>
            <a:r>
              <a:rPr lang="en-GB" sz="1800" b="1" dirty="0">
                <a:ea typeface="Times New Roman" panose="02020603050405020304" pitchFamily="18" charset="0"/>
                <a:cs typeface="Angsana New" panose="02020603050405020304" pitchFamily="18" charset="-34"/>
              </a:rPr>
              <a:t>VOC</a:t>
            </a:r>
            <a:r>
              <a:rPr lang="en-GB" sz="1800" dirty="0">
                <a:ea typeface="Times New Roman" panose="02020603050405020304" pitchFamily="18" charset="0"/>
                <a:cs typeface="Angsana New" panose="02020603050405020304" pitchFamily="18" charset="-34"/>
              </a:rPr>
              <a:t>) saving was 29.13 million baht, </a:t>
            </a:r>
            <a:r>
              <a:rPr lang="en-GB" sz="1800" dirty="0" smtClean="0">
                <a:ea typeface="Times New Roman" panose="02020603050405020304" pitchFamily="18" charset="0"/>
                <a:cs typeface="Angsana New" panose="02020603050405020304" pitchFamily="18" charset="-34"/>
              </a:rPr>
              <a:t> </a:t>
            </a:r>
          </a:p>
          <a:p>
            <a:pPr algn="thaiDist"/>
            <a:r>
              <a:rPr lang="en-GB" sz="1800" dirty="0">
                <a:ea typeface="Times New Roman" panose="02020603050405020304" pitchFamily="18" charset="0"/>
                <a:cs typeface="Angsana New" panose="02020603050405020304" pitchFamily="18" charset="-34"/>
              </a:rPr>
              <a:t> </a:t>
            </a:r>
            <a:r>
              <a:rPr lang="en-GB" sz="1800" dirty="0" smtClean="0">
                <a:ea typeface="Times New Roman" panose="02020603050405020304" pitchFamily="18" charset="0"/>
                <a:cs typeface="Angsana New" panose="02020603050405020304" pitchFamily="18" charset="-34"/>
              </a:rPr>
              <a:t>                                   Value </a:t>
            </a:r>
            <a:r>
              <a:rPr lang="en-GB" sz="1800" dirty="0">
                <a:ea typeface="Times New Roman" panose="02020603050405020304" pitchFamily="18" charset="0"/>
                <a:cs typeface="Angsana New" panose="02020603050405020304" pitchFamily="18" charset="-34"/>
              </a:rPr>
              <a:t>of time (</a:t>
            </a:r>
            <a:r>
              <a:rPr lang="en-GB" sz="1800" b="1" dirty="0">
                <a:ea typeface="Times New Roman" panose="02020603050405020304" pitchFamily="18" charset="0"/>
                <a:cs typeface="Angsana New" panose="02020603050405020304" pitchFamily="18" charset="-34"/>
              </a:rPr>
              <a:t>VOT</a:t>
            </a:r>
            <a:r>
              <a:rPr lang="en-GB" sz="1800" dirty="0">
                <a:ea typeface="Times New Roman" panose="02020603050405020304" pitchFamily="18" charset="0"/>
                <a:cs typeface="Angsana New" panose="02020603050405020304" pitchFamily="18" charset="-34"/>
              </a:rPr>
              <a:t>) saving was 73.50 million baht and </a:t>
            </a:r>
            <a:endParaRPr lang="en-GB" sz="1800" dirty="0" smtClean="0">
              <a:ea typeface="Times New Roman" panose="02020603050405020304" pitchFamily="18" charset="0"/>
              <a:cs typeface="Angsana New" panose="02020603050405020304" pitchFamily="18" charset="-34"/>
            </a:endParaRPr>
          </a:p>
          <a:p>
            <a:pPr algn="thaiDist"/>
            <a:r>
              <a:rPr lang="en-GB" sz="1800" dirty="0">
                <a:ea typeface="Times New Roman" panose="02020603050405020304" pitchFamily="18" charset="0"/>
                <a:cs typeface="Angsana New" panose="02020603050405020304" pitchFamily="18" charset="-34"/>
              </a:rPr>
              <a:t> </a:t>
            </a:r>
            <a:r>
              <a:rPr lang="en-GB" sz="1800" dirty="0" smtClean="0">
                <a:ea typeface="Times New Roman" panose="02020603050405020304" pitchFamily="18" charset="0"/>
                <a:cs typeface="Angsana New" panose="02020603050405020304" pitchFamily="18" charset="-34"/>
              </a:rPr>
              <a:t>                                   </a:t>
            </a:r>
            <a:r>
              <a:rPr lang="en-GB" sz="1800" b="1" dirty="0" smtClean="0">
                <a:ea typeface="Times New Roman" panose="02020603050405020304" pitchFamily="18" charset="0"/>
                <a:cs typeface="Angsana New" panose="02020603050405020304" pitchFamily="18" charset="-34"/>
              </a:rPr>
              <a:t>Accident </a:t>
            </a:r>
            <a:r>
              <a:rPr lang="en-GB" sz="1800" b="1" dirty="0">
                <a:ea typeface="Times New Roman" panose="02020603050405020304" pitchFamily="18" charset="0"/>
                <a:cs typeface="Angsana New" panose="02020603050405020304" pitchFamily="18" charset="-34"/>
              </a:rPr>
              <a:t>cost </a:t>
            </a:r>
            <a:r>
              <a:rPr lang="en-GB" sz="1800" dirty="0">
                <a:ea typeface="Times New Roman" panose="02020603050405020304" pitchFamily="18" charset="0"/>
                <a:cs typeface="Angsana New" panose="02020603050405020304" pitchFamily="18" charset="-34"/>
              </a:rPr>
              <a:t>saving was 0.54 million </a:t>
            </a:r>
            <a:r>
              <a:rPr lang="en-GB" sz="1800" dirty="0" smtClean="0">
                <a:ea typeface="Times New Roman" panose="02020603050405020304" pitchFamily="18" charset="0"/>
                <a:cs typeface="Angsana New" panose="02020603050405020304" pitchFamily="18" charset="-34"/>
              </a:rPr>
              <a:t>baht</a:t>
            </a:r>
            <a:endParaRPr lang="en-GB" sz="1800" dirty="0">
              <a:ea typeface="Times New Roman" panose="02020603050405020304" pitchFamily="18" charset="0"/>
              <a:cs typeface="Angsana New" panose="02020603050405020304" pitchFamily="18" charset="-34"/>
            </a:endParaRPr>
          </a:p>
        </p:txBody>
      </p:sp>
      <p:sp>
        <p:nvSpPr>
          <p:cNvPr id="3" name="Rectangle 2"/>
          <p:cNvSpPr/>
          <p:nvPr/>
        </p:nvSpPr>
        <p:spPr>
          <a:xfrm>
            <a:off x="80490" y="5271954"/>
            <a:ext cx="8987730" cy="923330"/>
          </a:xfrm>
          <a:prstGeom prst="rect">
            <a:avLst/>
          </a:prstGeom>
          <a:solidFill>
            <a:srgbClr val="00B050">
              <a:alpha val="60000"/>
            </a:srgbClr>
          </a:solidFill>
        </p:spPr>
        <p:txBody>
          <a:bodyPr wrap="square">
            <a:spAutoFit/>
          </a:bodyPr>
          <a:lstStyle/>
          <a:p>
            <a:pPr algn="thaiDist"/>
            <a:r>
              <a:rPr lang="en-GB" sz="1800" b="1" dirty="0">
                <a:ea typeface="Times New Roman" panose="02020603050405020304" pitchFamily="18" charset="0"/>
                <a:cs typeface="Angsana New" panose="02020603050405020304" pitchFamily="18" charset="-34"/>
              </a:rPr>
              <a:t>Cost-benefit analysis (CBA</a:t>
            </a:r>
            <a:r>
              <a:rPr lang="en-GB" sz="1800" b="1" dirty="0" smtClean="0">
                <a:ea typeface="Times New Roman" panose="02020603050405020304" pitchFamily="18" charset="0"/>
                <a:cs typeface="Angsana New" panose="02020603050405020304" pitchFamily="18" charset="-34"/>
              </a:rPr>
              <a:t>)</a:t>
            </a:r>
            <a:r>
              <a:rPr lang="en-GB" sz="1800" dirty="0" smtClean="0">
                <a:ea typeface="Times New Roman" panose="02020603050405020304" pitchFamily="18" charset="0"/>
                <a:cs typeface="Angsana New" panose="02020603050405020304" pitchFamily="18" charset="-34"/>
              </a:rPr>
              <a:t>: </a:t>
            </a:r>
            <a:r>
              <a:rPr lang="en-GB" sz="1800" dirty="0">
                <a:ea typeface="Times New Roman" panose="02020603050405020304" pitchFamily="18" charset="0"/>
                <a:cs typeface="Angsana New" panose="02020603050405020304" pitchFamily="18" charset="-34"/>
              </a:rPr>
              <a:t>net present value (</a:t>
            </a:r>
            <a:r>
              <a:rPr lang="en-GB" sz="1800" b="1" dirty="0">
                <a:ea typeface="Times New Roman" panose="02020603050405020304" pitchFamily="18" charset="0"/>
                <a:cs typeface="Angsana New" panose="02020603050405020304" pitchFamily="18" charset="-34"/>
              </a:rPr>
              <a:t>NPV</a:t>
            </a:r>
            <a:r>
              <a:rPr lang="en-GB" sz="1800" dirty="0">
                <a:ea typeface="Times New Roman" panose="02020603050405020304" pitchFamily="18" charset="0"/>
                <a:cs typeface="Angsana New" panose="02020603050405020304" pitchFamily="18" charset="-34"/>
              </a:rPr>
              <a:t>) was 361.64 million baht, </a:t>
            </a:r>
            <a:endParaRPr lang="en-GB" sz="1800" dirty="0" smtClean="0">
              <a:ea typeface="Times New Roman" panose="02020603050405020304" pitchFamily="18" charset="0"/>
              <a:cs typeface="Angsana New" panose="02020603050405020304" pitchFamily="18" charset="-34"/>
            </a:endParaRPr>
          </a:p>
          <a:p>
            <a:pPr algn="thaiDist"/>
            <a:r>
              <a:rPr lang="en-GB" sz="1800" dirty="0">
                <a:ea typeface="Times New Roman" panose="02020603050405020304" pitchFamily="18" charset="0"/>
                <a:cs typeface="Angsana New" panose="02020603050405020304" pitchFamily="18" charset="-34"/>
              </a:rPr>
              <a:t> </a:t>
            </a:r>
            <a:r>
              <a:rPr lang="en-GB" sz="1800" dirty="0" smtClean="0">
                <a:ea typeface="Times New Roman" panose="02020603050405020304" pitchFamily="18" charset="0"/>
                <a:cs typeface="Angsana New" panose="02020603050405020304" pitchFamily="18" charset="-34"/>
              </a:rPr>
              <a:t>                                                  benefit </a:t>
            </a:r>
            <a:r>
              <a:rPr lang="en-GB" sz="1800" dirty="0">
                <a:ea typeface="Times New Roman" panose="02020603050405020304" pitchFamily="18" charset="0"/>
                <a:cs typeface="Angsana New" panose="02020603050405020304" pitchFamily="18" charset="-34"/>
              </a:rPr>
              <a:t>cost ratio (</a:t>
            </a:r>
            <a:r>
              <a:rPr lang="en-GB" sz="1800" b="1" dirty="0">
                <a:ea typeface="Times New Roman" panose="02020603050405020304" pitchFamily="18" charset="0"/>
                <a:cs typeface="Angsana New" panose="02020603050405020304" pitchFamily="18" charset="-34"/>
              </a:rPr>
              <a:t>B/R</a:t>
            </a:r>
            <a:r>
              <a:rPr lang="en-GB" sz="1800" dirty="0">
                <a:ea typeface="Times New Roman" panose="02020603050405020304" pitchFamily="18" charset="0"/>
                <a:cs typeface="Angsana New" panose="02020603050405020304" pitchFamily="18" charset="-34"/>
              </a:rPr>
              <a:t>) was 1.34 and </a:t>
            </a:r>
            <a:endParaRPr lang="en-GB" sz="1800" dirty="0" smtClean="0">
              <a:ea typeface="Times New Roman" panose="02020603050405020304" pitchFamily="18" charset="0"/>
              <a:cs typeface="Angsana New" panose="02020603050405020304" pitchFamily="18" charset="-34"/>
            </a:endParaRPr>
          </a:p>
          <a:p>
            <a:pPr algn="thaiDist"/>
            <a:r>
              <a:rPr lang="en-GB" sz="1800" dirty="0">
                <a:ea typeface="Times New Roman" panose="02020603050405020304" pitchFamily="18" charset="0"/>
                <a:cs typeface="Angsana New" panose="02020603050405020304" pitchFamily="18" charset="-34"/>
              </a:rPr>
              <a:t> </a:t>
            </a:r>
            <a:r>
              <a:rPr lang="en-GB" sz="1800" dirty="0" smtClean="0">
                <a:ea typeface="Times New Roman" panose="02020603050405020304" pitchFamily="18" charset="0"/>
                <a:cs typeface="Angsana New" panose="02020603050405020304" pitchFamily="18" charset="-34"/>
              </a:rPr>
              <a:t>                                                  internal </a:t>
            </a:r>
            <a:r>
              <a:rPr lang="en-GB" sz="1800" dirty="0">
                <a:ea typeface="Times New Roman" panose="02020603050405020304" pitchFamily="18" charset="0"/>
                <a:cs typeface="Angsana New" panose="02020603050405020304" pitchFamily="18" charset="-34"/>
              </a:rPr>
              <a:t>rate of return (</a:t>
            </a:r>
            <a:r>
              <a:rPr lang="en-GB" sz="1800" b="1" dirty="0">
                <a:ea typeface="Times New Roman" panose="02020603050405020304" pitchFamily="18" charset="0"/>
                <a:cs typeface="Angsana New" panose="02020603050405020304" pitchFamily="18" charset="-34"/>
              </a:rPr>
              <a:t>IRR</a:t>
            </a:r>
            <a:r>
              <a:rPr lang="en-GB" sz="1800" dirty="0">
                <a:ea typeface="Times New Roman" panose="02020603050405020304" pitchFamily="18" charset="0"/>
                <a:cs typeface="Angsana New" panose="02020603050405020304" pitchFamily="18" charset="-34"/>
              </a:rPr>
              <a:t>) was 37.58% </a:t>
            </a:r>
            <a:endParaRPr lang="en-GB" sz="1800" dirty="0" smtClean="0">
              <a:ea typeface="Times New Roman" panose="02020603050405020304" pitchFamily="18" charset="0"/>
              <a:cs typeface="Angsana New" panose="02020603050405020304" pitchFamily="18" charset="-34"/>
            </a:endParaRPr>
          </a:p>
        </p:txBody>
      </p:sp>
      <p:sp>
        <p:nvSpPr>
          <p:cNvPr id="9" name="Rectangle 8"/>
          <p:cNvSpPr/>
          <p:nvPr/>
        </p:nvSpPr>
        <p:spPr>
          <a:xfrm>
            <a:off x="1721379" y="6064534"/>
            <a:ext cx="7812359" cy="523220"/>
          </a:xfrm>
          <a:prstGeom prst="rect">
            <a:avLst/>
          </a:prstGeom>
        </p:spPr>
        <p:txBody>
          <a:bodyPr wrap="square">
            <a:spAutoFit/>
          </a:bodyPr>
          <a:lstStyle/>
          <a:p>
            <a:r>
              <a:rPr lang="en-GB" dirty="0">
                <a:ea typeface="Times New Roman" panose="02020603050405020304" pitchFamily="18" charset="0"/>
                <a:cs typeface="Angsana New" panose="02020603050405020304" pitchFamily="18" charset="-34"/>
              </a:rPr>
              <a:t> </a:t>
            </a:r>
            <a:r>
              <a:rPr lang="en-GB" sz="1800" dirty="0">
                <a:ea typeface="Times New Roman" panose="02020603050405020304" pitchFamily="18" charset="0"/>
                <a:cs typeface="Angsana New" panose="02020603050405020304" pitchFamily="18" charset="-34"/>
              </a:rPr>
              <a:t>((t) = 10 year, </a:t>
            </a:r>
            <a:r>
              <a:rPr lang="en-GB" sz="1800" dirty="0" smtClean="0">
                <a:ea typeface="Times New Roman" panose="02020603050405020304" pitchFamily="18" charset="0"/>
                <a:cs typeface="Angsana New" panose="02020603050405020304" pitchFamily="18" charset="-34"/>
              </a:rPr>
              <a:t>(</a:t>
            </a:r>
            <a:r>
              <a:rPr lang="en-GB" sz="1800" dirty="0" err="1">
                <a:ea typeface="Times New Roman" panose="02020603050405020304" pitchFamily="18" charset="0"/>
                <a:cs typeface="Angsana New" panose="02020603050405020304" pitchFamily="18" charset="-34"/>
              </a:rPr>
              <a:t>i</a:t>
            </a:r>
            <a:r>
              <a:rPr lang="en-GB" sz="1800" dirty="0">
                <a:ea typeface="Times New Roman" panose="02020603050405020304" pitchFamily="18" charset="0"/>
                <a:cs typeface="Angsana New" panose="02020603050405020304" pitchFamily="18" charset="-34"/>
              </a:rPr>
              <a:t>) = 12%), </a:t>
            </a:r>
            <a:r>
              <a:rPr lang="en-GB" sz="1800" b="1" i="1" dirty="0" smtClean="0">
                <a:solidFill>
                  <a:srgbClr val="C00000"/>
                </a:solidFill>
                <a:ea typeface="Times New Roman" panose="02020603050405020304" pitchFamily="18" charset="0"/>
                <a:cs typeface="Angsana New" panose="02020603050405020304" pitchFamily="18" charset="-34"/>
              </a:rPr>
              <a:t>this </a:t>
            </a:r>
            <a:r>
              <a:rPr lang="en-GB" sz="1800" b="1" i="1" dirty="0">
                <a:solidFill>
                  <a:srgbClr val="C00000"/>
                </a:solidFill>
                <a:ea typeface="Times New Roman" panose="02020603050405020304" pitchFamily="18" charset="0"/>
                <a:cs typeface="Angsana New" panose="02020603050405020304" pitchFamily="18" charset="-34"/>
              </a:rPr>
              <a:t>project was worthy and efficient for investment</a:t>
            </a:r>
            <a:r>
              <a:rPr lang="en-GB" sz="1800" dirty="0">
                <a:ea typeface="Times New Roman" panose="02020603050405020304" pitchFamily="18" charset="0"/>
                <a:cs typeface="Angsana New" panose="02020603050405020304" pitchFamily="18" charset="-34"/>
              </a:rPr>
              <a:t>.</a:t>
            </a:r>
            <a:endParaRPr lang="en-US" sz="1800" dirty="0">
              <a:ea typeface="Times New Roman" panose="02020603050405020304" pitchFamily="18" charset="0"/>
              <a:cs typeface="Angsana New" panose="02020603050405020304" pitchFamily="18" charset="-34"/>
            </a:endParaRPr>
          </a:p>
        </p:txBody>
      </p:sp>
      <p:sp>
        <p:nvSpPr>
          <p:cNvPr id="11"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Conclusions</a:t>
            </a:r>
            <a:endParaRPr lang="th-TH" sz="2200" b="1" dirty="0">
              <a:solidFill>
                <a:srgbClr val="FF0000"/>
              </a:solidFill>
            </a:endParaRPr>
          </a:p>
        </p:txBody>
      </p:sp>
    </p:spTree>
    <p:extLst>
      <p:ext uri="{BB962C8B-B14F-4D97-AF65-F5344CB8AC3E}">
        <p14:creationId xmlns:p14="http://schemas.microsoft.com/office/powerpoint/2010/main" val="14579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918" y="2694064"/>
            <a:ext cx="4446277" cy="2952328"/>
          </a:xfrm>
          <a:prstGeom prst="rect">
            <a:avLst/>
          </a:prstGeom>
        </p:spPr>
      </p:pic>
      <p:sp>
        <p:nvSpPr>
          <p:cNvPr id="2" name="สี่เหลี่ยมผืนผ้า 1"/>
          <p:cNvSpPr/>
          <p:nvPr/>
        </p:nvSpPr>
        <p:spPr>
          <a:xfrm>
            <a:off x="539552" y="1196752"/>
            <a:ext cx="7200800" cy="3093154"/>
          </a:xfrm>
          <a:prstGeom prst="rect">
            <a:avLst/>
          </a:prstGeom>
        </p:spPr>
        <p:txBody>
          <a:bodyPr wrap="square">
            <a:spAutoFit/>
          </a:bodyPr>
          <a:lstStyle/>
          <a:p>
            <a:pPr marL="357188" indent="-357188" fontAlgn="base" hangingPunct="0">
              <a:spcAft>
                <a:spcPts val="600"/>
              </a:spcAft>
              <a:buFont typeface="Wingdings" pitchFamily="2" charset="2"/>
              <a:buChar char="v"/>
            </a:pPr>
            <a:r>
              <a:rPr lang="en-US" sz="2000" b="1" dirty="0" smtClean="0"/>
              <a:t>Issues to study</a:t>
            </a:r>
            <a:endParaRPr lang="en-US" sz="2000" b="1" dirty="0"/>
          </a:p>
          <a:p>
            <a:pPr marL="357188" indent="-357188" fontAlgn="base" hangingPunct="0">
              <a:spcAft>
                <a:spcPts val="600"/>
              </a:spcAft>
              <a:buFont typeface="Wingdings" pitchFamily="2" charset="2"/>
              <a:buChar char="v"/>
            </a:pPr>
            <a:r>
              <a:rPr lang="en-US" sz="2000" b="1" dirty="0" smtClean="0"/>
              <a:t>Objective</a:t>
            </a:r>
            <a:endParaRPr lang="en-US" sz="2000" b="1" dirty="0"/>
          </a:p>
          <a:p>
            <a:pPr marL="357188" indent="-357188" fontAlgn="base" hangingPunct="0">
              <a:spcAft>
                <a:spcPts val="600"/>
              </a:spcAft>
              <a:buFont typeface="Wingdings" pitchFamily="2" charset="2"/>
              <a:buChar char="v"/>
            </a:pPr>
            <a:r>
              <a:rPr lang="en-US" sz="2000" b="1" dirty="0"/>
              <a:t>Methodology</a:t>
            </a:r>
            <a:endParaRPr lang="en-US" sz="2000" dirty="0"/>
          </a:p>
          <a:p>
            <a:pPr marL="357188" indent="-357188" fontAlgn="base" hangingPunct="0">
              <a:spcAft>
                <a:spcPts val="600"/>
              </a:spcAft>
              <a:buFont typeface="Wingdings" pitchFamily="2" charset="2"/>
              <a:buChar char="v"/>
            </a:pPr>
            <a:r>
              <a:rPr lang="en-US" sz="2000" b="1" dirty="0" smtClean="0"/>
              <a:t>Data Collection</a:t>
            </a:r>
          </a:p>
          <a:p>
            <a:pPr marL="357188" indent="-357188" fontAlgn="base" hangingPunct="0">
              <a:spcAft>
                <a:spcPts val="600"/>
              </a:spcAft>
              <a:buFont typeface="Wingdings" pitchFamily="2" charset="2"/>
              <a:buChar char="v"/>
            </a:pPr>
            <a:r>
              <a:rPr lang="en-US" sz="2000" b="1" dirty="0" smtClean="0"/>
              <a:t>Project Evaluation</a:t>
            </a:r>
            <a:endParaRPr lang="en-US" sz="2000" b="1" dirty="0"/>
          </a:p>
          <a:p>
            <a:pPr marL="357188" indent="-357188" fontAlgn="base" hangingPunct="0">
              <a:spcAft>
                <a:spcPts val="600"/>
              </a:spcAft>
              <a:buFont typeface="Wingdings" pitchFamily="2" charset="2"/>
              <a:buChar char="v"/>
            </a:pPr>
            <a:r>
              <a:rPr lang="en-US" sz="2000" b="1" dirty="0" smtClean="0"/>
              <a:t>Cost-Benefit Analysis (CBA)</a:t>
            </a:r>
          </a:p>
          <a:p>
            <a:pPr marL="357188" indent="-357188" fontAlgn="base" hangingPunct="0">
              <a:spcAft>
                <a:spcPts val="600"/>
              </a:spcAft>
              <a:buFont typeface="Wingdings" pitchFamily="2" charset="2"/>
              <a:buChar char="v"/>
            </a:pPr>
            <a:r>
              <a:rPr lang="en-US" sz="2000" b="1" dirty="0" smtClean="0"/>
              <a:t>Conclusions </a:t>
            </a:r>
          </a:p>
          <a:p>
            <a:pPr marL="357188" indent="-357188" fontAlgn="base" hangingPunct="0">
              <a:spcAft>
                <a:spcPts val="600"/>
              </a:spcAft>
              <a:buFont typeface="Wingdings" pitchFamily="2" charset="2"/>
              <a:buChar char="v"/>
            </a:pPr>
            <a:r>
              <a:rPr lang="en-US" sz="2000" b="1" dirty="0" smtClean="0"/>
              <a:t>Recommendations</a:t>
            </a:r>
            <a:endParaRPr lang="en-US" sz="2000" b="1" dirty="0"/>
          </a:p>
        </p:txBody>
      </p:sp>
      <p:sp>
        <p:nvSpPr>
          <p:cNvPr id="3"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US" sz="2200" b="1" dirty="0" smtClean="0">
                <a:solidFill>
                  <a:srgbClr val="FF0000"/>
                </a:solidFill>
              </a:rPr>
              <a:t>Presentation contents</a:t>
            </a:r>
            <a:endParaRPr lang="en-US" sz="2200" b="1" dirty="0">
              <a:solidFill>
                <a:srgbClr val="FF0000"/>
              </a:solidFill>
            </a:endParaRPr>
          </a:p>
        </p:txBody>
      </p:sp>
      <p:sp>
        <p:nvSpPr>
          <p:cNvPr id="4"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2</a:t>
            </a:fld>
            <a:endParaRPr lang="th-TH" sz="2000" b="1" dirty="0">
              <a:solidFill>
                <a:srgbClr val="FFFF00"/>
              </a:solidFill>
              <a:latin typeface="Arial" pitchFamily="34" charset="0"/>
            </a:endParaRPr>
          </a:p>
        </p:txBody>
      </p:sp>
    </p:spTree>
    <p:extLst>
      <p:ext uri="{BB962C8B-B14F-4D97-AF65-F5344CB8AC3E}">
        <p14:creationId xmlns:p14="http://schemas.microsoft.com/office/powerpoint/2010/main" val="1517672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Recommendations</a:t>
            </a:r>
            <a:endParaRPr lang="th-TH" sz="2200" b="1" dirty="0">
              <a:solidFill>
                <a:srgbClr val="FF0000"/>
              </a:solidFill>
            </a:endParaRPr>
          </a:p>
        </p:txBody>
      </p:sp>
      <p:sp>
        <p:nvSpPr>
          <p:cNvPr id="8"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20</a:t>
            </a:fld>
            <a:endParaRPr lang="th-TH" sz="2000" b="1" dirty="0">
              <a:solidFill>
                <a:srgbClr val="FFFF00"/>
              </a:solidFill>
              <a:latin typeface="Arial" pitchFamily="34" charset="0"/>
            </a:endParaRPr>
          </a:p>
        </p:txBody>
      </p:sp>
      <p:grpSp>
        <p:nvGrpSpPr>
          <p:cNvPr id="34" name="Group 33"/>
          <p:cNvGrpSpPr/>
          <p:nvPr/>
        </p:nvGrpSpPr>
        <p:grpSpPr>
          <a:xfrm>
            <a:off x="5207190" y="1395031"/>
            <a:ext cx="3668025" cy="1555474"/>
            <a:chOff x="1" y="0"/>
            <a:chExt cx="1609106" cy="683895"/>
          </a:xfrm>
        </p:grpSpPr>
        <p:pic>
          <p:nvPicPr>
            <p:cNvPr id="35" name="รูปภาพ 8611" descr="คำอธิบาย: flyoverf"/>
            <p:cNvPicPr>
              <a:picLocks noChangeAspect="1"/>
            </p:cNvPicPr>
            <p:nvPr/>
          </p:nvPicPr>
          <p:blipFill rotWithShape="1">
            <a:blip r:embed="rId3" cstate="screen">
              <a:extLst>
                <a:ext uri="{28A0092B-C50C-407E-A947-70E740481C1C}">
                  <a14:useLocalDpi xmlns:a14="http://schemas.microsoft.com/office/drawing/2010/main"/>
                </a:ext>
              </a:extLst>
            </a:blip>
            <a:srcRect r="3539"/>
            <a:stretch/>
          </p:blipFill>
          <p:spPr bwMode="auto">
            <a:xfrm>
              <a:off x="1" y="0"/>
              <a:ext cx="1609106" cy="683895"/>
            </a:xfrm>
            <a:prstGeom prst="rect">
              <a:avLst/>
            </a:prstGeom>
            <a:noFill/>
            <a:ln>
              <a:noFill/>
            </a:ln>
          </p:spPr>
        </p:pic>
        <p:pic>
          <p:nvPicPr>
            <p:cNvPr id="36" name="Picture 35" descr="C:\Users\DELL\Desktop\TrafficLights.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3849" y="172529"/>
              <a:ext cx="45085" cy="93345"/>
            </a:xfrm>
            <a:prstGeom prst="rect">
              <a:avLst/>
            </a:prstGeom>
            <a:noFill/>
            <a:ln>
              <a:noFill/>
            </a:ln>
            <a:extLst>
              <a:ext uri="{53640926-AAD7-44D8-BBD7-CCE9431645EC}">
                <a14:shadowObscured xmlns:a14="http://schemas.microsoft.com/office/drawing/2010/main"/>
              </a:ext>
            </a:extLst>
          </p:spPr>
        </p:pic>
        <p:pic>
          <p:nvPicPr>
            <p:cNvPr id="37" name="Picture 36" descr="C:\Users\DELL\Desktop\TrafficLights.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483079" y="215661"/>
              <a:ext cx="45085" cy="93345"/>
            </a:xfrm>
            <a:prstGeom prst="rect">
              <a:avLst/>
            </a:prstGeom>
            <a:noFill/>
            <a:ln>
              <a:noFill/>
            </a:ln>
            <a:extLst>
              <a:ext uri="{53640926-AAD7-44D8-BBD7-CCE9431645EC}">
                <a14:shadowObscured xmlns:a14="http://schemas.microsoft.com/office/drawing/2010/main"/>
              </a:ext>
            </a:extLst>
          </p:spPr>
        </p:pic>
        <p:pic>
          <p:nvPicPr>
            <p:cNvPr id="38" name="Picture 37" descr="C:\Users\DELL\Desktop\TrafficLights.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905773" y="232914"/>
              <a:ext cx="45085" cy="93345"/>
            </a:xfrm>
            <a:prstGeom prst="rect">
              <a:avLst/>
            </a:prstGeom>
            <a:noFill/>
            <a:ln>
              <a:noFill/>
            </a:ln>
            <a:extLst>
              <a:ext uri="{53640926-AAD7-44D8-BBD7-CCE9431645EC}">
                <a14:shadowObscured xmlns:a14="http://schemas.microsoft.com/office/drawing/2010/main"/>
              </a:ext>
            </a:extLst>
          </p:spPr>
        </p:pic>
        <p:pic>
          <p:nvPicPr>
            <p:cNvPr id="39" name="Picture 38" descr="C:\Users\DELL\Desktop\TrafficLights.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802256" y="293298"/>
              <a:ext cx="45085" cy="93345"/>
            </a:xfrm>
            <a:prstGeom prst="rect">
              <a:avLst/>
            </a:prstGeom>
            <a:noFill/>
            <a:ln>
              <a:noFill/>
            </a:ln>
            <a:extLst>
              <a:ext uri="{53640926-AAD7-44D8-BBD7-CCE9431645EC}">
                <a14:shadowObscured xmlns:a14="http://schemas.microsoft.com/office/drawing/2010/main"/>
              </a:ext>
            </a:extLst>
          </p:spPr>
        </p:pic>
      </p:grpSp>
      <p:grpSp>
        <p:nvGrpSpPr>
          <p:cNvPr id="42" name="Group 41"/>
          <p:cNvGrpSpPr/>
          <p:nvPr/>
        </p:nvGrpSpPr>
        <p:grpSpPr>
          <a:xfrm>
            <a:off x="675780" y="1386676"/>
            <a:ext cx="3651680" cy="1495176"/>
            <a:chOff x="-23752" y="0"/>
            <a:chExt cx="1612265" cy="661035"/>
          </a:xfrm>
        </p:grpSpPr>
        <p:pic>
          <p:nvPicPr>
            <p:cNvPr id="43" name="รูปภาพ 8612" descr="คำอธิบาย: flyovera"/>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52" y="0"/>
              <a:ext cx="1612265" cy="661035"/>
            </a:xfrm>
            <a:prstGeom prst="rect">
              <a:avLst/>
            </a:prstGeom>
            <a:noFill/>
            <a:ln>
              <a:noFill/>
            </a:ln>
          </p:spPr>
        </p:pic>
        <p:pic>
          <p:nvPicPr>
            <p:cNvPr id="44" name="Picture 43" descr="C:\Users\DELL\Desktop\TrafficLights.pn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749375" y="90075"/>
              <a:ext cx="45085" cy="167640"/>
            </a:xfrm>
            <a:prstGeom prst="rect">
              <a:avLst/>
            </a:prstGeom>
            <a:noFill/>
            <a:extLst/>
          </p:spPr>
        </p:pic>
        <p:pic>
          <p:nvPicPr>
            <p:cNvPr id="45" name="Picture 44" descr="C:\Users\DELL\Desktop\TrafficLights.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947783" y="133207"/>
              <a:ext cx="45085" cy="169545"/>
            </a:xfrm>
            <a:prstGeom prst="rect">
              <a:avLst/>
            </a:prstGeom>
            <a:noFill/>
            <a:extLst/>
          </p:spPr>
        </p:pic>
        <p:pic>
          <p:nvPicPr>
            <p:cNvPr id="46" name="Picture 45" descr="C:\Users\DELL\Desktop\TrafficLights.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637232" y="141833"/>
              <a:ext cx="45085" cy="169545"/>
            </a:xfrm>
            <a:prstGeom prst="rect">
              <a:avLst/>
            </a:prstGeom>
            <a:noFill/>
            <a:extLst/>
          </p:spPr>
        </p:pic>
        <p:pic>
          <p:nvPicPr>
            <p:cNvPr id="47" name="Picture 46" descr="C:\Users\DELL\Desktop\TrafficLights.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835640" y="193591"/>
              <a:ext cx="45085" cy="169545"/>
            </a:xfrm>
            <a:prstGeom prst="rect">
              <a:avLst/>
            </a:prstGeom>
            <a:noFill/>
            <a:extLst/>
          </p:spPr>
        </p:pic>
      </p:grpSp>
      <p:grpSp>
        <p:nvGrpSpPr>
          <p:cNvPr id="17417" name="Group 1043"/>
          <p:cNvGrpSpPr>
            <a:grpSpLocks/>
          </p:cNvGrpSpPr>
          <p:nvPr/>
        </p:nvGrpSpPr>
        <p:grpSpPr bwMode="auto">
          <a:xfrm>
            <a:off x="-41275" y="180975"/>
            <a:ext cx="1609725" cy="684213"/>
            <a:chOff x="0" y="0"/>
            <a:chExt cx="16091" cy="6838"/>
          </a:xfrm>
        </p:grpSpPr>
      </p:grpSp>
      <p:grpSp>
        <p:nvGrpSpPr>
          <p:cNvPr id="17423" name="Group 1042"/>
          <p:cNvGrpSpPr>
            <a:grpSpLocks/>
          </p:cNvGrpSpPr>
          <p:nvPr/>
        </p:nvGrpSpPr>
        <p:grpSpPr bwMode="auto">
          <a:xfrm>
            <a:off x="-50800" y="53975"/>
            <a:ext cx="1612900" cy="660400"/>
            <a:chOff x="-237" y="0"/>
            <a:chExt cx="16122" cy="6610"/>
          </a:xfrm>
        </p:grpSpPr>
      </p:grpSp>
      <p:sp>
        <p:nvSpPr>
          <p:cNvPr id="2" name="Rectangle 1"/>
          <p:cNvSpPr/>
          <p:nvPr/>
        </p:nvSpPr>
        <p:spPr>
          <a:xfrm>
            <a:off x="268785" y="2813015"/>
            <a:ext cx="8606430" cy="2785378"/>
          </a:xfrm>
          <a:prstGeom prst="rect">
            <a:avLst/>
          </a:prstGeom>
        </p:spPr>
        <p:txBody>
          <a:bodyPr wrap="square">
            <a:spAutoFit/>
          </a:bodyPr>
          <a:lstStyle/>
          <a:p>
            <a:pPr algn="thaiDist">
              <a:lnSpc>
                <a:spcPct val="115000"/>
              </a:lnSpc>
              <a:spcAft>
                <a:spcPts val="0"/>
              </a:spcAft>
              <a:tabLst>
                <a:tab pos="180340" algn="l"/>
              </a:tabLst>
            </a:pPr>
            <a:r>
              <a:rPr lang="en-GB" sz="2000" dirty="0">
                <a:latin typeface="Calibri" panose="020F0502020204030204" pitchFamily="34" charset="0"/>
                <a:ea typeface="Calibri" panose="020F0502020204030204" pitchFamily="34" charset="0"/>
                <a:cs typeface="Angsana New" panose="02020603050405020304" pitchFamily="18" charset="-34"/>
              </a:rPr>
              <a:t>Overall, the project is economically worthwhile and can reduce congestion at the intersection. However, the operation of  traffic signal has been and is still controlled by fixed time control plans as the </a:t>
            </a:r>
            <a:r>
              <a:rPr lang="en-GB" sz="2000" dirty="0" smtClean="0">
                <a:latin typeface="Calibri" panose="020F0502020204030204" pitchFamily="34" charset="0"/>
                <a:ea typeface="Calibri" panose="020F0502020204030204" pitchFamily="34" charset="0"/>
                <a:cs typeface="Angsana New" panose="02020603050405020304" pitchFamily="18" charset="-34"/>
              </a:rPr>
              <a:t>previous </a:t>
            </a:r>
            <a:r>
              <a:rPr lang="en-GB" sz="2000" dirty="0">
                <a:latin typeface="Calibri" panose="020F0502020204030204" pitchFamily="34" charset="0"/>
                <a:ea typeface="Calibri" panose="020F0502020204030204" pitchFamily="34" charset="0"/>
                <a:cs typeface="Angsana New" panose="02020603050405020304" pitchFamily="18" charset="-34"/>
              </a:rPr>
              <a:t>situation of before the construction of the flyover. Long queue and delay of vehicles  especially on the minor highway still exist.	</a:t>
            </a:r>
            <a:endParaRPr lang="en-US" sz="2000" dirty="0">
              <a:latin typeface="Calibri" panose="020F0502020204030204" pitchFamily="34" charset="0"/>
              <a:ea typeface="Calibri" panose="020F0502020204030204" pitchFamily="34" charset="0"/>
              <a:cs typeface="Angsana New" panose="02020603050405020304" pitchFamily="18" charset="-34"/>
            </a:endParaRPr>
          </a:p>
          <a:p>
            <a:endParaRPr lang="en-GB" sz="1400" dirty="0">
              <a:latin typeface="Calibri" panose="020F0502020204030204" pitchFamily="34" charset="0"/>
              <a:ea typeface="Calibri" panose="020F0502020204030204" pitchFamily="34" charset="0"/>
              <a:cs typeface="Angsana New" panose="02020603050405020304" pitchFamily="18" charset="-34"/>
            </a:endParaRPr>
          </a:p>
          <a:p>
            <a:r>
              <a:rPr lang="en-GB" sz="2000" dirty="0" smtClean="0">
                <a:latin typeface="Calibri" panose="020F0502020204030204" pitchFamily="34" charset="0"/>
                <a:ea typeface="Calibri" panose="020F0502020204030204" pitchFamily="34" charset="0"/>
                <a:cs typeface="Angsana New" panose="02020603050405020304" pitchFamily="18" charset="-34"/>
              </a:rPr>
              <a:t>To </a:t>
            </a:r>
            <a:r>
              <a:rPr lang="en-GB" sz="2000" dirty="0">
                <a:latin typeface="Calibri" panose="020F0502020204030204" pitchFamily="34" charset="0"/>
                <a:ea typeface="Calibri" panose="020F0502020204030204" pitchFamily="34" charset="0"/>
                <a:cs typeface="Angsana New" panose="02020603050405020304" pitchFamily="18" charset="-34"/>
              </a:rPr>
              <a:t>improve  performance of the intersection, shorter optimum cycle times as calculated by SIDRA should be adopted for different time of day. </a:t>
            </a:r>
            <a:endParaRPr lang="en-US" sz="2000" dirty="0">
              <a:latin typeface="Calibri" panose="020F0502020204030204" pitchFamily="34" charset="0"/>
              <a:ea typeface="Calibri" panose="020F0502020204030204" pitchFamily="34" charset="0"/>
              <a:cs typeface="Angsana New" panose="02020603050405020304" pitchFamily="18" charset="-34"/>
            </a:endParaRPr>
          </a:p>
        </p:txBody>
      </p:sp>
      <p:sp>
        <p:nvSpPr>
          <p:cNvPr id="4" name="Rectangle 3"/>
          <p:cNvSpPr/>
          <p:nvPr/>
        </p:nvSpPr>
        <p:spPr>
          <a:xfrm>
            <a:off x="395536" y="1124744"/>
            <a:ext cx="8629628" cy="369332"/>
          </a:xfrm>
          <a:prstGeom prst="rect">
            <a:avLst/>
          </a:prstGeom>
        </p:spPr>
        <p:txBody>
          <a:bodyPr wrap="square">
            <a:spAutoFit/>
          </a:bodyPr>
          <a:lstStyle/>
          <a:p>
            <a:pPr marL="406400" indent="-342900" fontAlgn="base">
              <a:buSzPct val="72000"/>
              <a:buFont typeface="Wingdings" panose="05000000000000000000" pitchFamily="2" charset="2"/>
              <a:buChar char="Ø"/>
              <a:defRPr/>
            </a:pPr>
            <a:r>
              <a:rPr lang="en-GB" sz="1800" dirty="0" smtClean="0"/>
              <a:t>Recommendation data to improve a </a:t>
            </a:r>
            <a:r>
              <a:rPr lang="en-US" sz="1800" dirty="0" smtClean="0">
                <a:solidFill>
                  <a:srgbClr val="C00000"/>
                </a:solidFill>
              </a:rPr>
              <a:t>flyover intersection</a:t>
            </a:r>
            <a:r>
              <a:rPr lang="en-GB" sz="1800" dirty="0" smtClean="0"/>
              <a:t> </a:t>
            </a:r>
            <a:endParaRPr lang="en-US" sz="1800" dirty="0"/>
          </a:p>
        </p:txBody>
      </p:sp>
      <p:sp>
        <p:nvSpPr>
          <p:cNvPr id="26"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Data Collection</a:t>
            </a:r>
          </a:p>
          <a:p>
            <a:pPr marL="174625" indent="-174625" fontAlgn="base" hangingPunct="0">
              <a:lnSpc>
                <a:spcPct val="95000"/>
              </a:lnSpc>
              <a:buFont typeface="Wingdings" pitchFamily="2" charset="2"/>
              <a:buChar char="v"/>
            </a:pPr>
            <a:r>
              <a:rPr lang="en-US" sz="1200" b="1" dirty="0" smtClean="0">
                <a:solidFill>
                  <a:srgbClr val="FFCCCC"/>
                </a:solidFill>
              </a:rPr>
              <a:t>Project Evaluation</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Cost-Benefit Analysis (CBA)</a:t>
            </a:r>
          </a:p>
          <a:p>
            <a:pPr marL="174625" indent="-174625" fontAlgn="base" hangingPunct="0">
              <a:lnSpc>
                <a:spcPct val="95000"/>
              </a:lnSpc>
              <a:buFont typeface="Wingdings" pitchFamily="2" charset="2"/>
              <a:buChar char="v"/>
            </a:pPr>
            <a:r>
              <a:rPr lang="en-US" sz="1200" b="1" dirty="0" smtClean="0">
                <a:solidFill>
                  <a:srgbClr val="FFCCCC"/>
                </a:solidFill>
              </a:rPr>
              <a:t>Conclusions </a:t>
            </a:r>
          </a:p>
          <a:p>
            <a:pPr marL="174625" indent="-174625" fontAlgn="base" hangingPunct="0">
              <a:lnSpc>
                <a:spcPct val="95000"/>
              </a:lnSpc>
              <a:buFont typeface="Wingdings" pitchFamily="2" charset="2"/>
              <a:buChar char="v"/>
            </a:pPr>
            <a:r>
              <a:rPr lang="en-US" sz="1200" b="1" dirty="0" smtClean="0">
                <a:solidFill>
                  <a:srgbClr val="FFCCCC"/>
                </a:solidFill>
              </a:rPr>
              <a:t>Recommendations</a:t>
            </a:r>
            <a:endParaRPr lang="en-US" sz="1200" b="1" dirty="0">
              <a:solidFill>
                <a:srgbClr val="FFCCCC"/>
              </a:solidFill>
            </a:endParaRPr>
          </a:p>
        </p:txBody>
      </p:sp>
    </p:spTree>
    <p:extLst>
      <p:ext uri="{BB962C8B-B14F-4D97-AF65-F5344CB8AC3E}">
        <p14:creationId xmlns:p14="http://schemas.microsoft.com/office/powerpoint/2010/main" val="1949414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8144" y="827420"/>
            <a:ext cx="3275856" cy="369332"/>
          </a:xfrm>
          <a:prstGeom prst="rect">
            <a:avLst/>
          </a:prstGeom>
        </p:spPr>
        <p:txBody>
          <a:bodyPr wrap="square">
            <a:spAutoFit/>
          </a:bodyPr>
          <a:lstStyle/>
          <a:p>
            <a:pPr marL="354013" indent="-290513" fontAlgn="base">
              <a:buSzPct val="72000"/>
              <a:buFont typeface="Wingdings" pitchFamily="2" charset="2"/>
              <a:buChar char="v"/>
              <a:defRPr/>
            </a:pPr>
            <a:r>
              <a:rPr lang="en-US" sz="1800" dirty="0" smtClean="0"/>
              <a:t>Analysis </a:t>
            </a:r>
            <a:r>
              <a:rPr lang="en-US" sz="1800" dirty="0"/>
              <a:t>results from SIDRA</a:t>
            </a:r>
          </a:p>
        </p:txBody>
      </p:sp>
      <p:sp>
        <p:nvSpPr>
          <p:cNvPr id="2" name="Rectangle 1"/>
          <p:cNvSpPr/>
          <p:nvPr/>
        </p:nvSpPr>
        <p:spPr>
          <a:xfrm>
            <a:off x="395536" y="1154252"/>
            <a:ext cx="8496944" cy="646331"/>
          </a:xfrm>
          <a:prstGeom prst="rect">
            <a:avLst/>
          </a:prstGeom>
        </p:spPr>
        <p:txBody>
          <a:bodyPr wrap="square">
            <a:spAutoFit/>
          </a:bodyPr>
          <a:lstStyle/>
          <a:p>
            <a:pPr marL="285750" indent="-285750">
              <a:buFont typeface="Wingdings" panose="05000000000000000000" pitchFamily="2" charset="2"/>
              <a:buChar char="Ø"/>
            </a:pPr>
            <a:r>
              <a:rPr lang="en-GB" sz="1800" dirty="0"/>
              <a:t>This </a:t>
            </a:r>
            <a:r>
              <a:rPr lang="en-GB" sz="1800" dirty="0" smtClean="0"/>
              <a:t>software </a:t>
            </a:r>
            <a:r>
              <a:rPr lang="en-GB" sz="1800" dirty="0"/>
              <a:t>is used to </a:t>
            </a:r>
            <a:r>
              <a:rPr lang="en-GB" sz="1800" dirty="0" smtClean="0"/>
              <a:t>analyse </a:t>
            </a:r>
            <a:r>
              <a:rPr lang="en-GB" sz="1800" dirty="0"/>
              <a:t>the performance of the traffic flow, cycle phase time, delay and level of service (LOS). </a:t>
            </a:r>
            <a:endParaRPr lang="en-US" sz="1800" dirty="0"/>
          </a:p>
        </p:txBody>
      </p:sp>
      <p:graphicFrame>
        <p:nvGraphicFramePr>
          <p:cNvPr id="4" name="Table 3"/>
          <p:cNvGraphicFramePr>
            <a:graphicFrameLocks noGrp="1"/>
          </p:cNvGraphicFramePr>
          <p:nvPr/>
        </p:nvGraphicFramePr>
        <p:xfrm>
          <a:off x="107504" y="1836574"/>
          <a:ext cx="4356020" cy="4904794"/>
        </p:xfrm>
        <a:graphic>
          <a:graphicData uri="http://schemas.openxmlformats.org/drawingml/2006/table">
            <a:tbl>
              <a:tblPr firstRow="1" firstCol="1" bandRow="1">
                <a:tableStyleId>{5C22544A-7EE6-4342-B048-85BDC9FD1C3A}</a:tableStyleId>
              </a:tblPr>
              <a:tblGrid>
                <a:gridCol w="792088"/>
                <a:gridCol w="792088"/>
                <a:gridCol w="504057"/>
                <a:gridCol w="2267787"/>
              </a:tblGrid>
              <a:tr h="489998">
                <a:tc>
                  <a:txBody>
                    <a:bodyPr/>
                    <a:lstStyle/>
                    <a:p>
                      <a:pPr algn="ctr">
                        <a:spcAft>
                          <a:spcPts val="0"/>
                        </a:spcAft>
                      </a:pPr>
                      <a:r>
                        <a:rPr lang="en-US" sz="1200" dirty="0">
                          <a:effectLst/>
                        </a:rPr>
                        <a:t>Periods of time</a:t>
                      </a:r>
                      <a:endParaRPr lang="en-US" sz="9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indent="-38735" algn="ctr">
                        <a:spcAft>
                          <a:spcPts val="0"/>
                        </a:spcAft>
                      </a:pPr>
                      <a:r>
                        <a:rPr lang="en-US" sz="1200">
                          <a:effectLst/>
                        </a:rPr>
                        <a:t>New cycle time</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Delay</a:t>
                      </a:r>
                      <a:endParaRPr lang="en-US" sz="900">
                        <a:effectLst/>
                      </a:endParaRPr>
                    </a:p>
                    <a:p>
                      <a:pPr algn="ctr">
                        <a:spcAft>
                          <a:spcPts val="0"/>
                        </a:spcAft>
                      </a:pPr>
                      <a:r>
                        <a:rPr lang="en-US" sz="1200">
                          <a:effectLst/>
                        </a:rPr>
                        <a:t>(sec)</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Phase timing results</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750018">
                <a:tc>
                  <a:txBody>
                    <a:bodyPr/>
                    <a:lstStyle/>
                    <a:p>
                      <a:pPr algn="ctr">
                        <a:spcAft>
                          <a:spcPts val="0"/>
                        </a:spcAft>
                      </a:pPr>
                      <a:r>
                        <a:rPr lang="en-US" sz="1200">
                          <a:effectLst/>
                        </a:rPr>
                        <a:t>7:00 – 8:00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dirty="0">
                          <a:effectLst/>
                        </a:rPr>
                        <a:t>140</a:t>
                      </a:r>
                      <a:endParaRPr lang="en-US" sz="9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dirty="0">
                          <a:effectLst/>
                        </a:rPr>
                        <a:t>45.5</a:t>
                      </a:r>
                      <a:endParaRPr lang="en-US" sz="9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200" dirty="0">
                        <a:effectLst/>
                      </a:endParaRPr>
                    </a:p>
                    <a:p>
                      <a:pPr algn="ctr">
                        <a:spcAft>
                          <a:spcPts val="0"/>
                        </a:spcAft>
                      </a:pPr>
                      <a:r>
                        <a:rPr lang="en-US" sz="1200" dirty="0">
                          <a:effectLst/>
                        </a:rPr>
                        <a:t> </a:t>
                      </a:r>
                      <a:endParaRPr lang="en-US" sz="900" dirty="0">
                        <a:effectLst/>
                      </a:endParaRPr>
                    </a:p>
                    <a:p>
                      <a:pPr algn="just">
                        <a:spcAft>
                          <a:spcPts val="0"/>
                        </a:spcAft>
                      </a:pPr>
                      <a:r>
                        <a:rPr lang="en-US" sz="1200" dirty="0">
                          <a:effectLst/>
                        </a:rPr>
                        <a:t> </a:t>
                      </a:r>
                      <a:endParaRPr lang="en-US" sz="9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753259">
                <a:tc>
                  <a:txBody>
                    <a:bodyPr/>
                    <a:lstStyle/>
                    <a:p>
                      <a:pPr indent="-38735" algn="ctr">
                        <a:spcAft>
                          <a:spcPts val="0"/>
                        </a:spcAft>
                      </a:pPr>
                      <a:r>
                        <a:rPr lang="en-US" sz="1200">
                          <a:effectLst/>
                        </a:rPr>
                        <a:t>8:00 – 9:00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140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45.8</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200">
                        <a:effectLst/>
                      </a:endParaRPr>
                    </a:p>
                    <a:p>
                      <a:pPr algn="ctr">
                        <a:spcAft>
                          <a:spcPts val="0"/>
                        </a:spcAft>
                      </a:pPr>
                      <a:r>
                        <a:rPr lang="en-US" sz="1200">
                          <a:effectLst/>
                        </a:rPr>
                        <a:t> </a:t>
                      </a:r>
                      <a:endParaRPr lang="en-US" sz="900">
                        <a:effectLst/>
                      </a:endParaRPr>
                    </a:p>
                    <a:p>
                      <a:pPr algn="just">
                        <a:spcAft>
                          <a:spcPts val="0"/>
                        </a:spcAft>
                      </a:pPr>
                      <a:r>
                        <a:rPr lang="en-US" sz="1200">
                          <a:effectLst/>
                        </a:rPr>
                        <a:t> </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26259">
                <a:tc>
                  <a:txBody>
                    <a:bodyPr/>
                    <a:lstStyle/>
                    <a:p>
                      <a:pPr indent="-38735" algn="ctr">
                        <a:spcAft>
                          <a:spcPts val="0"/>
                        </a:spcAft>
                      </a:pPr>
                      <a:r>
                        <a:rPr lang="en-US" sz="1200">
                          <a:effectLst/>
                        </a:rPr>
                        <a:t>9:00 – 10:00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130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42.2</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200">
                        <a:effectLst/>
                      </a:endParaRPr>
                    </a:p>
                    <a:p>
                      <a:pPr algn="ctr">
                        <a:spcAft>
                          <a:spcPts val="0"/>
                        </a:spcAft>
                      </a:pPr>
                      <a:r>
                        <a:rPr lang="en-US" sz="1200">
                          <a:effectLst/>
                        </a:rPr>
                        <a:t> </a:t>
                      </a:r>
                      <a:endParaRPr lang="en-US" sz="900">
                        <a:effectLst/>
                      </a:endParaRPr>
                    </a:p>
                    <a:p>
                      <a:pPr algn="just">
                        <a:spcAft>
                          <a:spcPts val="0"/>
                        </a:spcAft>
                      </a:pPr>
                      <a:r>
                        <a:rPr lang="en-US" sz="1200">
                          <a:effectLst/>
                        </a:rPr>
                        <a:t> </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48939">
                <a:tc>
                  <a:txBody>
                    <a:bodyPr/>
                    <a:lstStyle/>
                    <a:p>
                      <a:pPr indent="-38735" algn="ctr">
                        <a:spcAft>
                          <a:spcPts val="0"/>
                        </a:spcAft>
                      </a:pPr>
                      <a:r>
                        <a:rPr lang="en-US" sz="1200" dirty="0">
                          <a:effectLst/>
                        </a:rPr>
                        <a:t>10:00 – 11:00</a:t>
                      </a:r>
                      <a:endParaRPr lang="en-US" sz="9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130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41.5</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200" dirty="0">
                        <a:effectLst/>
                      </a:endParaRPr>
                    </a:p>
                    <a:p>
                      <a:pPr algn="ctr">
                        <a:spcAft>
                          <a:spcPts val="0"/>
                        </a:spcAft>
                      </a:pPr>
                      <a:r>
                        <a:rPr lang="en-US" sz="1200" dirty="0">
                          <a:effectLst/>
                        </a:rPr>
                        <a:t> </a:t>
                      </a:r>
                      <a:endParaRPr lang="en-US" sz="900" dirty="0">
                        <a:effectLst/>
                      </a:endParaRPr>
                    </a:p>
                    <a:p>
                      <a:pPr algn="just">
                        <a:spcAft>
                          <a:spcPts val="0"/>
                        </a:spcAft>
                      </a:pPr>
                      <a:r>
                        <a:rPr lang="en-US" sz="1200" dirty="0">
                          <a:effectLst/>
                        </a:rPr>
                        <a:t> </a:t>
                      </a:r>
                      <a:endParaRPr lang="en-US" sz="9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32740">
                <a:tc>
                  <a:txBody>
                    <a:bodyPr/>
                    <a:lstStyle/>
                    <a:p>
                      <a:pPr indent="-38735" algn="ctr">
                        <a:spcAft>
                          <a:spcPts val="0"/>
                        </a:spcAft>
                      </a:pPr>
                      <a:r>
                        <a:rPr lang="en-US" sz="1200">
                          <a:effectLst/>
                        </a:rPr>
                        <a:t>11:00 – 12:00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125</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40.8</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200">
                        <a:effectLst/>
                      </a:endParaRPr>
                    </a:p>
                    <a:p>
                      <a:pPr algn="ctr">
                        <a:spcAft>
                          <a:spcPts val="0"/>
                        </a:spcAft>
                      </a:pPr>
                      <a:r>
                        <a:rPr lang="en-US" sz="1200">
                          <a:effectLst/>
                        </a:rPr>
                        <a:t> </a:t>
                      </a:r>
                      <a:endParaRPr lang="en-US" sz="900">
                        <a:effectLst/>
                      </a:endParaRPr>
                    </a:p>
                    <a:p>
                      <a:pPr algn="just">
                        <a:spcAft>
                          <a:spcPts val="0"/>
                        </a:spcAft>
                      </a:pPr>
                      <a:r>
                        <a:rPr lang="en-US" sz="1200">
                          <a:effectLst/>
                        </a:rPr>
                        <a:t> </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03581">
                <a:tc>
                  <a:txBody>
                    <a:bodyPr/>
                    <a:lstStyle/>
                    <a:p>
                      <a:pPr indent="-38735" algn="ctr">
                        <a:spcAft>
                          <a:spcPts val="0"/>
                        </a:spcAft>
                      </a:pPr>
                      <a:r>
                        <a:rPr lang="en-US" sz="1200">
                          <a:effectLst/>
                        </a:rPr>
                        <a:t>12:00 – 13:00</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125</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200">
                          <a:effectLst/>
                        </a:rPr>
                        <a:t>41.4</a:t>
                      </a:r>
                      <a:endParaRPr lang="en-US" sz="9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200" dirty="0">
                        <a:effectLst/>
                      </a:endParaRPr>
                    </a:p>
                    <a:p>
                      <a:pPr algn="ctr">
                        <a:spcAft>
                          <a:spcPts val="0"/>
                        </a:spcAft>
                      </a:pPr>
                      <a:r>
                        <a:rPr lang="en-US" sz="1200" dirty="0">
                          <a:effectLst/>
                        </a:rPr>
                        <a:t> </a:t>
                      </a:r>
                      <a:endParaRPr lang="en-US" sz="900" dirty="0">
                        <a:effectLst/>
                      </a:endParaRPr>
                    </a:p>
                    <a:p>
                      <a:pPr algn="just">
                        <a:spcAft>
                          <a:spcPts val="0"/>
                        </a:spcAft>
                      </a:pPr>
                      <a:r>
                        <a:rPr lang="en-US" sz="1200" dirty="0">
                          <a:effectLst/>
                        </a:rPr>
                        <a:t> </a:t>
                      </a:r>
                      <a:endParaRPr lang="en-US" sz="9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2402" marR="5240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126" name="รูปภาพ 119"/>
          <p:cNvPicPr>
            <a:picLocks noChangeAspect="1" noChangeArrowheads="1"/>
          </p:cNvPicPr>
          <p:nvPr/>
        </p:nvPicPr>
        <p:blipFill>
          <a:blip r:embed="rId2">
            <a:extLst>
              <a:ext uri="{28A0092B-C50C-407E-A947-70E740481C1C}">
                <a14:useLocalDpi xmlns:a14="http://schemas.microsoft.com/office/drawing/2010/main" val="0"/>
              </a:ext>
            </a:extLst>
          </a:blip>
          <a:srcRect l="21533" t="58640" r="42638" b="24411"/>
          <a:stretch>
            <a:fillRect/>
          </a:stretch>
        </p:blipFill>
        <p:spPr bwMode="auto">
          <a:xfrm>
            <a:off x="2158484" y="2384550"/>
            <a:ext cx="2332242" cy="6206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รูปภาพ 120"/>
          <p:cNvPicPr>
            <a:picLocks noChangeAspect="1" noChangeArrowheads="1"/>
          </p:cNvPicPr>
          <p:nvPr/>
        </p:nvPicPr>
        <p:blipFill>
          <a:blip r:embed="rId3">
            <a:extLst>
              <a:ext uri="{28A0092B-C50C-407E-A947-70E740481C1C}">
                <a14:useLocalDpi xmlns:a14="http://schemas.microsoft.com/office/drawing/2010/main" val="0"/>
              </a:ext>
            </a:extLst>
          </a:blip>
          <a:srcRect l="22485" t="65417" r="43976" b="18309"/>
          <a:stretch>
            <a:fillRect/>
          </a:stretch>
        </p:blipFill>
        <p:spPr bwMode="auto">
          <a:xfrm>
            <a:off x="2139635" y="3171955"/>
            <a:ext cx="2339191" cy="5963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รูปภาพ 121"/>
          <p:cNvPicPr>
            <a:picLocks noChangeAspect="1" noChangeArrowheads="1"/>
          </p:cNvPicPr>
          <p:nvPr/>
        </p:nvPicPr>
        <p:blipFill>
          <a:blip r:embed="rId4">
            <a:extLst>
              <a:ext uri="{28A0092B-C50C-407E-A947-70E740481C1C}">
                <a14:useLocalDpi xmlns:a14="http://schemas.microsoft.com/office/drawing/2010/main" val="0"/>
              </a:ext>
            </a:extLst>
          </a:blip>
          <a:srcRect l="21152" t="55588" r="43022" b="27795"/>
          <a:stretch>
            <a:fillRect/>
          </a:stretch>
        </p:blipFill>
        <p:spPr bwMode="auto">
          <a:xfrm>
            <a:off x="2139635" y="3881660"/>
            <a:ext cx="2321819" cy="6044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รูปภาพ 122"/>
          <p:cNvPicPr>
            <a:picLocks noChangeAspect="1" noChangeArrowheads="1"/>
          </p:cNvPicPr>
          <p:nvPr/>
        </p:nvPicPr>
        <p:blipFill>
          <a:blip r:embed="rId5">
            <a:extLst>
              <a:ext uri="{28A0092B-C50C-407E-A947-70E740481C1C}">
                <a14:useLocalDpi xmlns:a14="http://schemas.microsoft.com/office/drawing/2010/main" val="0"/>
              </a:ext>
            </a:extLst>
          </a:blip>
          <a:srcRect l="21342" t="62029" r="42830" b="21356"/>
          <a:stretch>
            <a:fillRect/>
          </a:stretch>
        </p:blipFill>
        <p:spPr bwMode="auto">
          <a:xfrm>
            <a:off x="2123728" y="4613651"/>
            <a:ext cx="2321819" cy="604484"/>
          </a:xfrm>
          <a:prstGeom prst="rect">
            <a:avLst/>
          </a:prstGeom>
          <a:noFill/>
          <a:extLst>
            <a:ext uri="{909E8E84-426E-40DD-AFC4-6F175D3DCCD1}">
              <a14:hiddenFill xmlns:a14="http://schemas.microsoft.com/office/drawing/2010/main">
                <a:solidFill>
                  <a:srgbClr val="FFFFFF"/>
                </a:solidFill>
              </a14:hiddenFill>
            </a:ext>
          </a:extLst>
        </p:spPr>
      </p:pic>
      <p:pic>
        <p:nvPicPr>
          <p:cNvPr id="5125" name="รูปภาพ 123"/>
          <p:cNvPicPr>
            <a:picLocks noChangeAspect="1" noChangeArrowheads="1"/>
          </p:cNvPicPr>
          <p:nvPr/>
        </p:nvPicPr>
        <p:blipFill>
          <a:blip r:embed="rId6">
            <a:extLst>
              <a:ext uri="{28A0092B-C50C-407E-A947-70E740481C1C}">
                <a14:useLocalDpi xmlns:a14="http://schemas.microsoft.com/office/drawing/2010/main" val="0"/>
              </a:ext>
            </a:extLst>
          </a:blip>
          <a:srcRect l="22485" t="59656" r="43976" b="24753"/>
          <a:stretch>
            <a:fillRect/>
          </a:stretch>
        </p:blipFill>
        <p:spPr bwMode="auto">
          <a:xfrm>
            <a:off x="2123728" y="5373216"/>
            <a:ext cx="2313713" cy="604484"/>
          </a:xfrm>
          <a:prstGeom prst="rect">
            <a:avLst/>
          </a:prstGeom>
          <a:noFill/>
          <a:extLst>
            <a:ext uri="{909E8E84-426E-40DD-AFC4-6F175D3DCCD1}">
              <a14:hiddenFill xmlns:a14="http://schemas.microsoft.com/office/drawing/2010/main">
                <a:solidFill>
                  <a:srgbClr val="FFFFFF"/>
                </a:solidFill>
              </a14:hiddenFill>
            </a:ext>
          </a:extLst>
        </p:spPr>
      </p:pic>
      <p:pic>
        <p:nvPicPr>
          <p:cNvPr id="5121" name="รูปภาพ 124"/>
          <p:cNvPicPr>
            <a:picLocks noChangeAspect="1" noChangeArrowheads="1"/>
          </p:cNvPicPr>
          <p:nvPr/>
        </p:nvPicPr>
        <p:blipFill>
          <a:blip r:embed="rId7">
            <a:extLst>
              <a:ext uri="{28A0092B-C50C-407E-A947-70E740481C1C}">
                <a14:useLocalDpi xmlns:a14="http://schemas.microsoft.com/office/drawing/2010/main" val="0"/>
              </a:ext>
            </a:extLst>
          </a:blip>
          <a:srcRect l="21533" t="58977" r="42833" b="24414"/>
          <a:stretch>
            <a:fillRect/>
          </a:stretch>
        </p:blipFill>
        <p:spPr bwMode="auto">
          <a:xfrm>
            <a:off x="2123728" y="6132781"/>
            <a:ext cx="2311398" cy="5824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nvGraphicFramePr>
        <p:xfrm>
          <a:off x="4572000" y="1844825"/>
          <a:ext cx="4498255" cy="4896542"/>
        </p:xfrm>
        <a:graphic>
          <a:graphicData uri="http://schemas.openxmlformats.org/drawingml/2006/table">
            <a:tbl>
              <a:tblPr firstRow="1" firstCol="1" bandRow="1">
                <a:tableStyleId>{5C22544A-7EE6-4342-B048-85BDC9FD1C3A}</a:tableStyleId>
              </a:tblPr>
              <a:tblGrid>
                <a:gridCol w="792088"/>
                <a:gridCol w="864096"/>
                <a:gridCol w="576064"/>
                <a:gridCol w="2266007"/>
              </a:tblGrid>
              <a:tr h="550756">
                <a:tc>
                  <a:txBody>
                    <a:bodyPr/>
                    <a:lstStyle/>
                    <a:p>
                      <a:pPr algn="ctr">
                        <a:spcAft>
                          <a:spcPts val="0"/>
                        </a:spcAft>
                      </a:pPr>
                      <a:r>
                        <a:rPr lang="en-US" sz="1300" dirty="0">
                          <a:effectLst/>
                        </a:rPr>
                        <a:t>Periods of time</a:t>
                      </a:r>
                      <a:endParaRPr lang="en-US" sz="10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indent="-38735" algn="ctr">
                        <a:spcAft>
                          <a:spcPts val="0"/>
                        </a:spcAft>
                      </a:pPr>
                      <a:r>
                        <a:rPr lang="en-US" sz="1300">
                          <a:effectLst/>
                        </a:rPr>
                        <a:t>New cycle time</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Delay</a:t>
                      </a:r>
                      <a:endParaRPr lang="en-US" sz="1000">
                        <a:effectLst/>
                      </a:endParaRPr>
                    </a:p>
                    <a:p>
                      <a:pPr algn="ctr">
                        <a:spcAft>
                          <a:spcPts val="0"/>
                        </a:spcAft>
                      </a:pPr>
                      <a:r>
                        <a:rPr lang="en-US" sz="1300">
                          <a:effectLst/>
                        </a:rPr>
                        <a:t>(sec)</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Phase timing results</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737701">
                <a:tc>
                  <a:txBody>
                    <a:bodyPr/>
                    <a:lstStyle/>
                    <a:p>
                      <a:pPr indent="-38735" algn="ctr">
                        <a:spcAft>
                          <a:spcPts val="0"/>
                        </a:spcAft>
                      </a:pPr>
                      <a:r>
                        <a:rPr lang="en-US" sz="1300">
                          <a:effectLst/>
                        </a:rPr>
                        <a:t>13:00 – 14:00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115</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44.1</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300">
                        <a:effectLst/>
                      </a:endParaRPr>
                    </a:p>
                    <a:p>
                      <a:pPr algn="ctr">
                        <a:spcAft>
                          <a:spcPts val="0"/>
                        </a:spcAft>
                      </a:pPr>
                      <a:r>
                        <a:rPr lang="en-US" sz="1300">
                          <a:effectLst/>
                        </a:rPr>
                        <a:t> </a:t>
                      </a:r>
                      <a:endParaRPr lang="en-US" sz="1000">
                        <a:effectLst/>
                      </a:endParaRPr>
                    </a:p>
                    <a:p>
                      <a:pPr algn="just">
                        <a:spcAft>
                          <a:spcPts val="0"/>
                        </a:spcAft>
                      </a:pPr>
                      <a:r>
                        <a:rPr lang="en-US" sz="1300">
                          <a:effectLst/>
                        </a:rPr>
                        <a:t> </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649427">
                <a:tc>
                  <a:txBody>
                    <a:bodyPr/>
                    <a:lstStyle/>
                    <a:p>
                      <a:pPr indent="-38735" algn="ctr">
                        <a:spcAft>
                          <a:spcPts val="0"/>
                        </a:spcAft>
                      </a:pPr>
                      <a:r>
                        <a:rPr lang="en-US" sz="1300">
                          <a:effectLst/>
                        </a:rPr>
                        <a:t>14:00 – 15:00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115</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48.0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300">
                        <a:effectLst/>
                      </a:endParaRPr>
                    </a:p>
                    <a:p>
                      <a:pPr algn="ctr">
                        <a:spcAft>
                          <a:spcPts val="0"/>
                        </a:spcAft>
                      </a:pPr>
                      <a:r>
                        <a:rPr lang="en-US" sz="1300">
                          <a:effectLst/>
                        </a:rPr>
                        <a:t> </a:t>
                      </a:r>
                      <a:endParaRPr lang="en-US" sz="1000">
                        <a:effectLst/>
                      </a:endParaRPr>
                    </a:p>
                    <a:p>
                      <a:pPr algn="ctr">
                        <a:spcAft>
                          <a:spcPts val="0"/>
                        </a:spcAft>
                      </a:pPr>
                      <a:r>
                        <a:rPr lang="en-US" sz="1300">
                          <a:effectLst/>
                        </a:rPr>
                        <a:t> </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49427">
                <a:tc>
                  <a:txBody>
                    <a:bodyPr/>
                    <a:lstStyle/>
                    <a:p>
                      <a:pPr indent="-38735" algn="ctr">
                        <a:spcAft>
                          <a:spcPts val="0"/>
                        </a:spcAft>
                      </a:pPr>
                      <a:r>
                        <a:rPr lang="en-US" sz="1300">
                          <a:effectLst/>
                        </a:rPr>
                        <a:t>15:00 – 16:00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120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45.2</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300">
                        <a:effectLst/>
                      </a:endParaRPr>
                    </a:p>
                    <a:p>
                      <a:pPr algn="just">
                        <a:spcAft>
                          <a:spcPts val="0"/>
                        </a:spcAft>
                      </a:pPr>
                      <a:r>
                        <a:rPr lang="en-US" sz="1300">
                          <a:effectLst/>
                        </a:rPr>
                        <a:t> </a:t>
                      </a:r>
                      <a:endParaRPr lang="en-US" sz="1000">
                        <a:effectLst/>
                      </a:endParaRPr>
                    </a:p>
                    <a:p>
                      <a:pPr algn="ctr">
                        <a:spcAft>
                          <a:spcPts val="0"/>
                        </a:spcAft>
                      </a:pPr>
                      <a:r>
                        <a:rPr lang="en-US" sz="1300">
                          <a:effectLst/>
                        </a:rPr>
                        <a:t> </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66814">
                <a:tc>
                  <a:txBody>
                    <a:bodyPr/>
                    <a:lstStyle/>
                    <a:p>
                      <a:pPr indent="-38735" algn="ctr">
                        <a:spcAft>
                          <a:spcPts val="0"/>
                        </a:spcAft>
                      </a:pPr>
                      <a:r>
                        <a:rPr lang="en-US" sz="1300">
                          <a:effectLst/>
                        </a:rPr>
                        <a:t>16:00 – 17:00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130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47.5</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300">
                        <a:effectLst/>
                      </a:endParaRPr>
                    </a:p>
                    <a:p>
                      <a:pPr algn="ctr">
                        <a:spcAft>
                          <a:spcPts val="0"/>
                        </a:spcAft>
                      </a:pPr>
                      <a:r>
                        <a:rPr lang="en-US" sz="1300">
                          <a:effectLst/>
                        </a:rPr>
                        <a:t> </a:t>
                      </a:r>
                      <a:endParaRPr lang="en-US" sz="1000">
                        <a:effectLst/>
                      </a:endParaRPr>
                    </a:p>
                    <a:p>
                      <a:pPr algn="just">
                        <a:spcAft>
                          <a:spcPts val="0"/>
                        </a:spcAft>
                      </a:pPr>
                      <a:r>
                        <a:rPr lang="en-US" sz="1300">
                          <a:effectLst/>
                        </a:rPr>
                        <a:t> </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69561">
                <a:tc>
                  <a:txBody>
                    <a:bodyPr/>
                    <a:lstStyle/>
                    <a:p>
                      <a:pPr indent="-38735" algn="ctr">
                        <a:spcAft>
                          <a:spcPts val="0"/>
                        </a:spcAft>
                      </a:pPr>
                      <a:r>
                        <a:rPr lang="en-US" sz="1300">
                          <a:effectLst/>
                        </a:rPr>
                        <a:t>17:00 – 18:00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145</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61.6</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300">
                        <a:effectLst/>
                      </a:endParaRPr>
                    </a:p>
                    <a:p>
                      <a:pPr algn="ctr">
                        <a:spcAft>
                          <a:spcPts val="0"/>
                        </a:spcAft>
                      </a:pPr>
                      <a:r>
                        <a:rPr lang="en-US" sz="1300">
                          <a:effectLst/>
                        </a:rPr>
                        <a:t> </a:t>
                      </a:r>
                      <a:endParaRPr lang="en-US" sz="1000">
                        <a:effectLst/>
                      </a:endParaRPr>
                    </a:p>
                    <a:p>
                      <a:pPr algn="just">
                        <a:spcAft>
                          <a:spcPts val="0"/>
                        </a:spcAft>
                      </a:pPr>
                      <a:r>
                        <a:rPr lang="en-US" sz="1300">
                          <a:effectLst/>
                        </a:rPr>
                        <a:t> </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72856">
                <a:tc>
                  <a:txBody>
                    <a:bodyPr/>
                    <a:lstStyle/>
                    <a:p>
                      <a:pPr indent="-38735" algn="ctr">
                        <a:spcAft>
                          <a:spcPts val="0"/>
                        </a:spcAft>
                      </a:pPr>
                      <a:r>
                        <a:rPr lang="en-US" sz="1300">
                          <a:effectLst/>
                        </a:rPr>
                        <a:t>18:00 – 19:00</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135</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r>
                        <a:rPr lang="en-US" sz="1300">
                          <a:effectLst/>
                        </a:rPr>
                        <a:t>45.8</a:t>
                      </a:r>
                      <a:endParaRPr lang="en-US" sz="10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Aft>
                          <a:spcPts val="0"/>
                        </a:spcAft>
                      </a:pPr>
                      <a:endParaRPr lang="en-US" sz="1300" dirty="0">
                        <a:effectLst/>
                      </a:endParaRPr>
                    </a:p>
                    <a:p>
                      <a:pPr algn="ctr">
                        <a:spcAft>
                          <a:spcPts val="0"/>
                        </a:spcAft>
                      </a:pPr>
                      <a:r>
                        <a:rPr lang="en-US" sz="1300" dirty="0">
                          <a:effectLst/>
                        </a:rPr>
                        <a:t> </a:t>
                      </a:r>
                      <a:endParaRPr lang="en-US" sz="1000" dirty="0">
                        <a:effectLst/>
                      </a:endParaRPr>
                    </a:p>
                    <a:p>
                      <a:pPr algn="just">
                        <a:spcAft>
                          <a:spcPts val="0"/>
                        </a:spcAft>
                      </a:pPr>
                      <a:r>
                        <a:rPr lang="en-US" sz="1300" dirty="0">
                          <a:effectLst/>
                        </a:rPr>
                        <a:t> </a:t>
                      </a:r>
                      <a:endParaRPr lang="en-US" sz="10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54293" marR="54293"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5132" name="รูปภาพ 125"/>
          <p:cNvPicPr>
            <a:picLocks noChangeAspect="1" noChangeArrowheads="1"/>
          </p:cNvPicPr>
          <p:nvPr/>
        </p:nvPicPr>
        <p:blipFill>
          <a:blip r:embed="rId8">
            <a:extLst>
              <a:ext uri="{28A0092B-C50C-407E-A947-70E740481C1C}">
                <a14:useLocalDpi xmlns:a14="http://schemas.microsoft.com/office/drawing/2010/main" val="0"/>
              </a:ext>
            </a:extLst>
          </a:blip>
          <a:srcRect l="21533" t="62029" r="42818" b="21356"/>
          <a:stretch>
            <a:fillRect/>
          </a:stretch>
        </p:blipFill>
        <p:spPr bwMode="auto">
          <a:xfrm>
            <a:off x="6742250" y="2454325"/>
            <a:ext cx="2400906" cy="619200"/>
          </a:xfrm>
          <a:prstGeom prst="rect">
            <a:avLst/>
          </a:prstGeom>
          <a:noFill/>
          <a:extLst>
            <a:ext uri="{909E8E84-426E-40DD-AFC4-6F175D3DCCD1}">
              <a14:hiddenFill xmlns:a14="http://schemas.microsoft.com/office/drawing/2010/main">
                <a:solidFill>
                  <a:srgbClr val="FFFFFF"/>
                </a:solidFill>
              </a14:hiddenFill>
            </a:ext>
          </a:extLst>
        </p:spPr>
      </p:pic>
      <p:pic>
        <p:nvPicPr>
          <p:cNvPr id="5131" name="รูปภาพ 126"/>
          <p:cNvPicPr>
            <a:picLocks noChangeAspect="1" noChangeArrowheads="1"/>
          </p:cNvPicPr>
          <p:nvPr/>
        </p:nvPicPr>
        <p:blipFill>
          <a:blip r:embed="rId9">
            <a:extLst>
              <a:ext uri="{28A0092B-C50C-407E-A947-70E740481C1C}">
                <a14:useLocalDpi xmlns:a14="http://schemas.microsoft.com/office/drawing/2010/main" val="0"/>
              </a:ext>
            </a:extLst>
          </a:blip>
          <a:srcRect l="21152" t="58640" r="43211" b="24411"/>
          <a:stretch>
            <a:fillRect/>
          </a:stretch>
        </p:blipFill>
        <p:spPr bwMode="auto">
          <a:xfrm>
            <a:off x="6744743" y="3147844"/>
            <a:ext cx="2359720" cy="6192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รูปภาพ 127"/>
          <p:cNvPicPr>
            <a:picLocks noChangeAspect="1" noChangeArrowheads="1"/>
          </p:cNvPicPr>
          <p:nvPr/>
        </p:nvPicPr>
        <p:blipFill>
          <a:blip r:embed="rId10">
            <a:extLst>
              <a:ext uri="{28A0092B-C50C-407E-A947-70E740481C1C}">
                <a14:useLocalDpi xmlns:a14="http://schemas.microsoft.com/office/drawing/2010/main" val="0"/>
              </a:ext>
            </a:extLst>
          </a:blip>
          <a:srcRect l="21153" t="62029" r="42833" b="21017"/>
          <a:stretch>
            <a:fillRect/>
          </a:stretch>
        </p:blipFill>
        <p:spPr bwMode="auto">
          <a:xfrm>
            <a:off x="6744744" y="3797006"/>
            <a:ext cx="2359720" cy="6192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รูปภาพ 128"/>
          <p:cNvPicPr>
            <a:picLocks noChangeAspect="1" noChangeArrowheads="1"/>
          </p:cNvPicPr>
          <p:nvPr/>
        </p:nvPicPr>
        <p:blipFill>
          <a:blip r:embed="rId11">
            <a:extLst>
              <a:ext uri="{28A0092B-C50C-407E-A947-70E740481C1C}">
                <a14:useLocalDpi xmlns:a14="http://schemas.microsoft.com/office/drawing/2010/main" val="0"/>
              </a:ext>
            </a:extLst>
          </a:blip>
          <a:srcRect l="21344" t="55588" r="43024" b="27448"/>
          <a:stretch>
            <a:fillRect/>
          </a:stretch>
        </p:blipFill>
        <p:spPr bwMode="auto">
          <a:xfrm>
            <a:off x="6744743" y="4503004"/>
            <a:ext cx="2315069" cy="619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รูปภาพ 130"/>
          <p:cNvPicPr>
            <a:picLocks noChangeAspect="1" noChangeArrowheads="1"/>
          </p:cNvPicPr>
          <p:nvPr/>
        </p:nvPicPr>
        <p:blipFill>
          <a:blip r:embed="rId12">
            <a:extLst>
              <a:ext uri="{28A0092B-C50C-407E-A947-70E740481C1C}">
                <a14:useLocalDpi xmlns:a14="http://schemas.microsoft.com/office/drawing/2010/main" val="0"/>
              </a:ext>
            </a:extLst>
          </a:blip>
          <a:srcRect l="21722" t="62029" r="42644" b="21356"/>
          <a:stretch>
            <a:fillRect/>
          </a:stretch>
        </p:blipFill>
        <p:spPr bwMode="auto">
          <a:xfrm>
            <a:off x="6744743" y="5281635"/>
            <a:ext cx="2365297" cy="6192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รูปภาพ 131"/>
          <p:cNvPicPr>
            <a:picLocks noChangeAspect="1" noChangeArrowheads="1"/>
          </p:cNvPicPr>
          <p:nvPr/>
        </p:nvPicPr>
        <p:blipFill>
          <a:blip r:embed="rId13">
            <a:extLst>
              <a:ext uri="{28A0092B-C50C-407E-A947-70E740481C1C}">
                <a14:useLocalDpi xmlns:a14="http://schemas.microsoft.com/office/drawing/2010/main" val="0"/>
              </a:ext>
            </a:extLst>
          </a:blip>
          <a:srcRect l="17912" t="58977" r="46645" b="24409"/>
          <a:stretch>
            <a:fillRect/>
          </a:stretch>
        </p:blipFill>
        <p:spPr bwMode="auto">
          <a:xfrm>
            <a:off x="6750322" y="6022166"/>
            <a:ext cx="2354141" cy="6192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chemeClr val="tx1"/>
                </a:solidFill>
                <a:latin typeface="Arial" pitchFamily="34" charset="0"/>
              </a:rPr>
              <a:t>21</a:t>
            </a:fld>
            <a:endParaRPr lang="th-TH" sz="2000" b="1" dirty="0">
              <a:solidFill>
                <a:schemeClr val="tx1"/>
              </a:solidFill>
              <a:latin typeface="Arial" pitchFamily="34" charset="0"/>
            </a:endParaRPr>
          </a:p>
        </p:txBody>
      </p:sp>
      <p:pic>
        <p:nvPicPr>
          <p:cNvPr id="20" name="Picture 19"/>
          <p:cNvPicPr>
            <a:picLocks noChangeAspect="1"/>
          </p:cNvPicPr>
          <p:nvPr/>
        </p:nvPicPr>
        <p:blipFill rotWithShape="1">
          <a:blip r:embed="rId14"/>
          <a:srcRect l="26756" t="17516" r="21221" b="15548"/>
          <a:stretch/>
        </p:blipFill>
        <p:spPr>
          <a:xfrm>
            <a:off x="4566554" y="1810860"/>
            <a:ext cx="4577446" cy="3311344"/>
          </a:xfrm>
          <a:prstGeom prst="rect">
            <a:avLst/>
          </a:prstGeom>
        </p:spPr>
      </p:pic>
      <p:sp>
        <p:nvSpPr>
          <p:cNvPr id="21"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Recommendations</a:t>
            </a:r>
            <a:endParaRPr lang="th-TH" sz="2200" b="1" dirty="0">
              <a:solidFill>
                <a:srgbClr val="FF0000"/>
              </a:solidFill>
            </a:endParaRPr>
          </a:p>
        </p:txBody>
      </p:sp>
    </p:spTree>
    <p:extLst>
      <p:ext uri="{BB962C8B-B14F-4D97-AF65-F5344CB8AC3E}">
        <p14:creationId xmlns:p14="http://schemas.microsoft.com/office/powerpoint/2010/main" val="233913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สี่เหลี่ยมผืนผ้า 29"/>
          <p:cNvSpPr/>
          <p:nvPr/>
        </p:nvSpPr>
        <p:spPr>
          <a:xfrm>
            <a:off x="1034669" y="3146826"/>
            <a:ext cx="7912330" cy="401808"/>
          </a:xfrm>
          <a:prstGeom prst="rect">
            <a:avLst/>
          </a:prstGeom>
          <a:solidFill>
            <a:srgbClr val="F2DCD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สี่เหลี่ยมผืนผ้า 30"/>
          <p:cNvSpPr/>
          <p:nvPr/>
        </p:nvSpPr>
        <p:spPr>
          <a:xfrm>
            <a:off x="1022652" y="3559599"/>
            <a:ext cx="7912330" cy="401808"/>
          </a:xfrm>
          <a:prstGeom prst="rect">
            <a:avLst/>
          </a:prstGeom>
          <a:solidFill>
            <a:schemeClr val="accent5">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สี่เหลี่ยมผืนผ้า 31"/>
          <p:cNvSpPr/>
          <p:nvPr/>
        </p:nvSpPr>
        <p:spPr>
          <a:xfrm>
            <a:off x="1022652" y="1929654"/>
            <a:ext cx="7912330" cy="793433"/>
          </a:xfrm>
          <a:prstGeom prst="rect">
            <a:avLst/>
          </a:prstGeom>
          <a:solidFill>
            <a:srgbClr val="FF99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สี่เหลี่ยมผืนผ้า 32"/>
          <p:cNvSpPr/>
          <p:nvPr/>
        </p:nvSpPr>
        <p:spPr>
          <a:xfrm>
            <a:off x="1022652" y="2734836"/>
            <a:ext cx="7912330" cy="401808"/>
          </a:xfrm>
          <a:prstGeom prst="rect">
            <a:avLst/>
          </a:prstGeom>
          <a:solidFill>
            <a:srgbClr val="CCFF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1"/>
          <p:cNvSpPr/>
          <p:nvPr/>
        </p:nvSpPr>
        <p:spPr>
          <a:xfrm>
            <a:off x="395536" y="1154252"/>
            <a:ext cx="8496944" cy="646331"/>
          </a:xfrm>
          <a:prstGeom prst="rect">
            <a:avLst/>
          </a:prstGeom>
        </p:spPr>
        <p:txBody>
          <a:bodyPr wrap="square">
            <a:spAutoFit/>
          </a:bodyPr>
          <a:lstStyle/>
          <a:p>
            <a:pPr marL="285750" indent="-285750">
              <a:buFont typeface="Wingdings" panose="05000000000000000000" pitchFamily="2" charset="2"/>
              <a:buChar char="Ø"/>
            </a:pPr>
            <a:r>
              <a:rPr lang="en-GB" sz="1800" dirty="0"/>
              <a:t>This </a:t>
            </a:r>
            <a:r>
              <a:rPr lang="en-GB" sz="1800" dirty="0" smtClean="0"/>
              <a:t>software </a:t>
            </a:r>
            <a:r>
              <a:rPr lang="en-GB" sz="1800" dirty="0"/>
              <a:t>is used to </a:t>
            </a:r>
            <a:r>
              <a:rPr lang="en-GB" sz="1800" dirty="0" smtClean="0"/>
              <a:t>analyse </a:t>
            </a:r>
            <a:r>
              <a:rPr lang="en-GB" sz="1800" dirty="0"/>
              <a:t>the performance of the traffic flow, cycle phase time, delay and level of service (LOS). </a:t>
            </a:r>
            <a:endParaRPr lang="en-US" sz="1800" dirty="0"/>
          </a:p>
        </p:txBody>
      </p:sp>
      <p:sp>
        <p:nvSpPr>
          <p:cNvPr id="5"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22</a:t>
            </a:fld>
            <a:endParaRPr lang="th-TH" sz="2000" b="1" dirty="0">
              <a:solidFill>
                <a:srgbClr val="FFFF00"/>
              </a:solidFill>
              <a:latin typeface="Arial" pitchFamily="34" charset="0"/>
            </a:endParaRPr>
          </a:p>
        </p:txBody>
      </p:sp>
      <p:graphicFrame>
        <p:nvGraphicFramePr>
          <p:cNvPr id="34" name="แผนภูมิ 4"/>
          <p:cNvGraphicFramePr/>
          <p:nvPr/>
        </p:nvGraphicFramePr>
        <p:xfrm>
          <a:off x="395536" y="1760194"/>
          <a:ext cx="9156700" cy="51125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nvGraphicFramePr>
        <p:xfrm>
          <a:off x="107504" y="4891448"/>
          <a:ext cx="8917660" cy="1248095"/>
        </p:xfrm>
        <a:graphic>
          <a:graphicData uri="http://schemas.openxmlformats.org/drawingml/2006/table">
            <a:tbl>
              <a:tblPr firstRow="1" firstCol="1" bandRow="1">
                <a:tableStyleId>{5C22544A-7EE6-4342-B048-85BDC9FD1C3A}</a:tableStyleId>
              </a:tblPr>
              <a:tblGrid>
                <a:gridCol w="896312"/>
                <a:gridCol w="562581"/>
                <a:gridCol w="602185"/>
                <a:gridCol w="632650"/>
                <a:gridCol w="691548"/>
                <a:gridCol w="691548"/>
                <a:gridCol w="691548"/>
                <a:gridCol w="691548"/>
                <a:gridCol w="691548"/>
                <a:gridCol w="691548"/>
                <a:gridCol w="691548"/>
                <a:gridCol w="691548"/>
                <a:gridCol w="691548"/>
              </a:tblGrid>
              <a:tr h="360040">
                <a:tc>
                  <a:txBody>
                    <a:bodyPr/>
                    <a:lstStyle/>
                    <a:p>
                      <a:pPr algn="ctr">
                        <a:spcAft>
                          <a:spcPts val="0"/>
                        </a:spcAft>
                      </a:pPr>
                      <a:r>
                        <a:rPr lang="en-US" sz="1200" dirty="0">
                          <a:effectLst/>
                        </a:rPr>
                        <a:t>Time</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algn="ctr">
                        <a:lnSpc>
                          <a:spcPct val="70000"/>
                        </a:lnSpc>
                        <a:spcAft>
                          <a:spcPts val="0"/>
                        </a:spcAft>
                      </a:pPr>
                      <a:r>
                        <a:rPr lang="en-US" sz="1200">
                          <a:effectLst/>
                        </a:rPr>
                        <a:t>7:00-</a:t>
                      </a:r>
                      <a:endParaRPr lang="en-US" sz="1100">
                        <a:effectLst/>
                      </a:endParaRPr>
                    </a:p>
                    <a:p>
                      <a:pPr algn="ctr">
                        <a:lnSpc>
                          <a:spcPct val="70000"/>
                        </a:lnSpc>
                        <a:spcAft>
                          <a:spcPts val="0"/>
                        </a:spcAft>
                      </a:pPr>
                      <a:r>
                        <a:rPr lang="en-US" sz="1200">
                          <a:effectLst/>
                        </a:rPr>
                        <a:t>8:00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8:00-9:00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9:00-10:00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10:00-11:00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11:00-12:00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12:00-13:00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13:00-14:00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14:00-15:00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15:00-16:00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16:00-17:00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17:00-18:00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T w="3175" cap="flat" cmpd="sng" algn="ctr">
                      <a:solidFill>
                        <a:schemeClr val="tx1"/>
                      </a:solidFill>
                      <a:prstDash val="solid"/>
                      <a:round/>
                      <a:headEnd type="none" w="med" len="med"/>
                      <a:tailEnd type="none" w="med" len="med"/>
                    </a:lnT>
                  </a:tcPr>
                </a:tc>
                <a:tc>
                  <a:txBody>
                    <a:bodyPr/>
                    <a:lstStyle/>
                    <a:p>
                      <a:pPr indent="1270" algn="ctr">
                        <a:lnSpc>
                          <a:spcPct val="70000"/>
                        </a:lnSpc>
                        <a:spcAft>
                          <a:spcPts val="0"/>
                        </a:spcAft>
                      </a:pPr>
                      <a:r>
                        <a:rPr lang="en-US" sz="1200">
                          <a:effectLst/>
                        </a:rPr>
                        <a:t>18:00-19:00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r>
              <a:tr h="336512">
                <a:tc>
                  <a:txBody>
                    <a:bodyPr/>
                    <a:lstStyle/>
                    <a:p>
                      <a:pPr algn="ctr">
                        <a:lnSpc>
                          <a:spcPct val="70000"/>
                        </a:lnSpc>
                        <a:spcAft>
                          <a:spcPts val="0"/>
                        </a:spcAft>
                      </a:pPr>
                      <a:endParaRPr lang="en-US" sz="1200" dirty="0">
                        <a:solidFill>
                          <a:srgbClr val="000000"/>
                        </a:solidFill>
                        <a:effectLst/>
                        <a:latin typeface="Angsana New" panose="02020603050405020304" pitchFamily="18" charset="-34"/>
                        <a:ea typeface="Times New Roman" panose="02020603050405020304" pitchFamily="18" charset="0"/>
                        <a:cs typeface="Angsana New" panose="02020603050405020304" pitchFamily="18" charset="-34"/>
                      </a:endParaRPr>
                    </a:p>
                  </a:txBody>
                  <a:tcPr marL="68580" marR="68580" marT="0" marB="0" anchor="ctr">
                    <a:lnL w="3175" cap="flat" cmpd="sng" algn="ctr">
                      <a:solidFill>
                        <a:schemeClr val="tx1"/>
                      </a:solidFill>
                      <a:prstDash val="solid"/>
                      <a:round/>
                      <a:headEnd type="none" w="med" len="med"/>
                      <a:tailEnd type="none" w="med" len="med"/>
                    </a:lnL>
                    <a:solidFill>
                      <a:schemeClr val="bg1"/>
                    </a:solidFill>
                  </a:tcPr>
                </a:tc>
                <a:tc>
                  <a:txBody>
                    <a:bodyPr/>
                    <a:lstStyle/>
                    <a:p>
                      <a:pPr algn="ctr">
                        <a:spcAft>
                          <a:spcPts val="0"/>
                        </a:spcAft>
                      </a:pPr>
                      <a:r>
                        <a:rPr lang="en-US" sz="1200" dirty="0">
                          <a:effectLst/>
                        </a:rPr>
                        <a:t>64.5</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67.2</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64.8</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58.1</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57.0</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61.3</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67.4</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75.2</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86.6</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83.1</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103.9</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66.2</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lnR w="3175" cap="flat" cmpd="sng" algn="ctr">
                      <a:solidFill>
                        <a:schemeClr val="tx1"/>
                      </a:solidFill>
                      <a:prstDash val="solid"/>
                      <a:round/>
                      <a:headEnd type="none" w="med" len="med"/>
                      <a:tailEnd type="none" w="med" len="med"/>
                    </a:lnR>
                  </a:tcPr>
                </a:tc>
              </a:tr>
              <a:tr h="290286">
                <a:tc>
                  <a:txBody>
                    <a:bodyPr/>
                    <a:lstStyle/>
                    <a:p>
                      <a:pPr algn="l"/>
                      <a:endParaRPr lang="en-US" sz="900" dirty="0">
                        <a:effectLst/>
                        <a:latin typeface="Times New Roman" panose="02020603050405020304" pitchFamily="18" charset="0"/>
                        <a:cs typeface="Angsana New" panose="02020603050405020304" pitchFamily="18" charset="-34"/>
                      </a:endParaRPr>
                    </a:p>
                  </a:txBody>
                  <a:tcPr marL="68580" marR="68580" marT="0" marB="0" anchor="ctr">
                    <a:lnL w="3175" cap="flat" cmpd="sng" algn="ctr">
                      <a:solidFill>
                        <a:schemeClr val="tx1"/>
                      </a:solidFill>
                      <a:prstDash val="solid"/>
                      <a:round/>
                      <a:headEnd type="none" w="med" len="med"/>
                      <a:tailEnd type="none" w="med" len="med"/>
                    </a:lnL>
                    <a:solidFill>
                      <a:schemeClr val="bg1"/>
                    </a:solidFill>
                  </a:tcPr>
                </a:tc>
                <a:tc>
                  <a:txBody>
                    <a:bodyPr/>
                    <a:lstStyle/>
                    <a:p>
                      <a:pPr algn="ctr">
                        <a:spcAft>
                          <a:spcPts val="0"/>
                        </a:spcAft>
                      </a:pPr>
                      <a:r>
                        <a:rPr lang="en-US" sz="1200">
                          <a:effectLst/>
                        </a:rPr>
                        <a:t>45.5</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45.8</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42.2</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41.5</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40.8</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41.4</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43.3</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48.0</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45.2</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dirty="0">
                          <a:effectLst/>
                        </a:rPr>
                        <a:t>47.5</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61.6</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tc>
                <a:tc>
                  <a:txBody>
                    <a:bodyPr/>
                    <a:lstStyle/>
                    <a:p>
                      <a:pPr algn="ctr">
                        <a:spcAft>
                          <a:spcPts val="0"/>
                        </a:spcAft>
                      </a:pPr>
                      <a:r>
                        <a:rPr lang="en-US" sz="1200">
                          <a:effectLst/>
                        </a:rPr>
                        <a:t>45.8</a:t>
                      </a:r>
                      <a:endParaRPr lang="en-US" sz="110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b">
                    <a:lnR w="3175" cap="flat" cmpd="sng" algn="ctr">
                      <a:solidFill>
                        <a:schemeClr val="tx1"/>
                      </a:solidFill>
                      <a:prstDash val="solid"/>
                      <a:round/>
                      <a:headEnd type="none" w="med" len="med"/>
                      <a:tailEnd type="none" w="med" len="med"/>
                    </a:lnR>
                  </a:tcPr>
                </a:tc>
              </a:tr>
              <a:tr h="261257">
                <a:tc>
                  <a:txBody>
                    <a:bodyPr/>
                    <a:lstStyle/>
                    <a:p>
                      <a:pPr indent="-33020" algn="ctr">
                        <a:lnSpc>
                          <a:spcPct val="70000"/>
                        </a:lnSpc>
                        <a:spcAft>
                          <a:spcPts val="0"/>
                        </a:spcAft>
                      </a:pPr>
                      <a:r>
                        <a:rPr lang="en-US" sz="1200" dirty="0">
                          <a:effectLst/>
                        </a:rPr>
                        <a:t>Difference</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L w="3175" cap="flat" cmpd="sng" algn="ctr">
                      <a:solidFill>
                        <a:schemeClr val="tx1"/>
                      </a:solidFill>
                      <a:prstDash val="solid"/>
                      <a:round/>
                      <a:headEnd type="none" w="med" len="med"/>
                      <a:tailEnd type="none" w="med" len="med"/>
                    </a:lnL>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19.0</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21.5</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22.2</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16.6</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16.2</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19.9</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24.1</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31.9</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41.4</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35.6</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42.3</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B w="3175" cap="flat" cmpd="sng" algn="ctr">
                      <a:solidFill>
                        <a:schemeClr val="tx1"/>
                      </a:solidFill>
                      <a:prstDash val="solid"/>
                      <a:round/>
                      <a:headEnd type="none" w="med" len="med"/>
                      <a:tailEnd type="none" w="med" len="med"/>
                    </a:lnB>
                  </a:tcPr>
                </a:tc>
                <a:tc>
                  <a:txBody>
                    <a:bodyPr/>
                    <a:lstStyle/>
                    <a:p>
                      <a:pPr indent="-33020" algn="ctr">
                        <a:lnSpc>
                          <a:spcPct val="70000"/>
                        </a:lnSpc>
                        <a:spcAft>
                          <a:spcPts val="0"/>
                        </a:spcAft>
                      </a:pPr>
                      <a:r>
                        <a:rPr lang="en-US" sz="1200" dirty="0">
                          <a:effectLst/>
                        </a:rPr>
                        <a:t>20.4</a:t>
                      </a:r>
                      <a:endParaRPr lang="en-US" sz="1100" dirty="0">
                        <a:effectLst/>
                        <a:latin typeface="Times New Roman" panose="02020603050405020304" pitchFamily="18" charset="0"/>
                        <a:ea typeface="Times New Roman" panose="02020603050405020304" pitchFamily="18" charset="0"/>
                        <a:cs typeface="Angsana New" panose="02020603050405020304" pitchFamily="18" charset="-34"/>
                      </a:endParaRPr>
                    </a:p>
                  </a:txBody>
                  <a:tcPr marL="68580" marR="68580" marT="0" marB="0" anchor="ctr">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r>
            </a:tbl>
          </a:graphicData>
        </a:graphic>
      </p:graphicFrame>
      <p:pic>
        <p:nvPicPr>
          <p:cNvPr id="7182" name="รูปภาพ 21"/>
          <p:cNvPicPr>
            <a:picLocks noChangeAspect="1" noChangeArrowheads="1"/>
          </p:cNvPicPr>
          <p:nvPr/>
        </p:nvPicPr>
        <p:blipFill>
          <a:blip r:embed="rId3">
            <a:extLst>
              <a:ext uri="{28A0092B-C50C-407E-A947-70E740481C1C}">
                <a14:useLocalDpi xmlns:a14="http://schemas.microsoft.com/office/drawing/2010/main" val="0"/>
              </a:ext>
            </a:extLst>
          </a:blip>
          <a:srcRect t="54839"/>
          <a:stretch>
            <a:fillRect/>
          </a:stretch>
        </p:blipFill>
        <p:spPr bwMode="auto">
          <a:xfrm>
            <a:off x="371007" y="5661248"/>
            <a:ext cx="341313" cy="177800"/>
          </a:xfrm>
          <a:prstGeom prst="rect">
            <a:avLst/>
          </a:prstGeom>
          <a:noFill/>
          <a:extLst>
            <a:ext uri="{909E8E84-426E-40DD-AFC4-6F175D3DCCD1}">
              <a14:hiddenFill xmlns:a14="http://schemas.microsoft.com/office/drawing/2010/main">
                <a:solidFill>
                  <a:srgbClr val="FFFFFF"/>
                </a:solidFill>
              </a14:hiddenFill>
            </a:ext>
          </a:extLst>
        </p:spPr>
      </p:pic>
      <p:pic>
        <p:nvPicPr>
          <p:cNvPr id="7183" name="รูปภาพ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08" y="5373216"/>
            <a:ext cx="341313" cy="1778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6"/>
          <p:cNvSpPr txBox="1"/>
          <p:nvPr/>
        </p:nvSpPr>
        <p:spPr>
          <a:xfrm>
            <a:off x="4641453" y="4152565"/>
            <a:ext cx="1403350" cy="3187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600" b="1" dirty="0">
                <a:effectLst/>
                <a:latin typeface="Angsana New" panose="02020603050405020304" pitchFamily="18" charset="-34"/>
                <a:ea typeface="Times New Roman" panose="02020603050405020304" pitchFamily="18" charset="0"/>
                <a:cs typeface="Angsana New" panose="02020603050405020304" pitchFamily="18" charset="-34"/>
              </a:rPr>
              <a:t>time</a:t>
            </a:r>
            <a:endParaRPr lang="en-US" sz="1400" dirty="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45" name="Text Box 23"/>
          <p:cNvSpPr txBox="1"/>
          <p:nvPr/>
        </p:nvSpPr>
        <p:spPr>
          <a:xfrm rot="16200000">
            <a:off x="8239268" y="2909677"/>
            <a:ext cx="1730985" cy="5027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400" b="1">
                <a:effectLst/>
                <a:latin typeface="Angsana New" panose="02020603050405020304" pitchFamily="18" charset="-34"/>
                <a:ea typeface="Times New Roman" panose="02020603050405020304" pitchFamily="18" charset="0"/>
                <a:cs typeface="Angsana New" panose="02020603050405020304" pitchFamily="18" charset="-34"/>
              </a:rPr>
              <a:t>LOS</a:t>
            </a:r>
            <a:endParaRPr lang="en-US" sz="1200">
              <a:effectLst/>
              <a:latin typeface="Times New Roman" panose="02020603050405020304" pitchFamily="18" charset="0"/>
              <a:ea typeface="Times New Roman" panose="02020603050405020304" pitchFamily="18" charset="0"/>
              <a:cs typeface="Angsana New" panose="02020603050405020304" pitchFamily="18" charset="-34"/>
            </a:endParaRPr>
          </a:p>
        </p:txBody>
      </p:sp>
      <p:grpSp>
        <p:nvGrpSpPr>
          <p:cNvPr id="46" name="Group 45"/>
          <p:cNvGrpSpPr/>
          <p:nvPr/>
        </p:nvGrpSpPr>
        <p:grpSpPr>
          <a:xfrm>
            <a:off x="356035" y="2091598"/>
            <a:ext cx="1555227" cy="2035669"/>
            <a:chOff x="0" y="0"/>
            <a:chExt cx="986702" cy="1650938"/>
          </a:xfrm>
        </p:grpSpPr>
        <p:sp>
          <p:nvSpPr>
            <p:cNvPr id="47" name="Text Box 5"/>
            <p:cNvSpPr txBox="1"/>
            <p:nvPr/>
          </p:nvSpPr>
          <p:spPr>
            <a:xfrm>
              <a:off x="0" y="321868"/>
              <a:ext cx="425302" cy="13290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US" sz="1800" dirty="0">
                  <a:effectLst/>
                  <a:latin typeface="Angsana New" panose="02020603050405020304" pitchFamily="18" charset="-34"/>
                  <a:ea typeface="Times New Roman" panose="02020603050405020304" pitchFamily="18" charset="0"/>
                  <a:cs typeface="Angsana New" panose="02020603050405020304" pitchFamily="18" charset="-34"/>
                </a:rPr>
                <a:t>Delay (second)</a:t>
              </a:r>
              <a:endParaRPr lang="en-US" sz="1600" dirty="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48" name="Text Box 24"/>
            <p:cNvSpPr txBox="1"/>
            <p:nvPr/>
          </p:nvSpPr>
          <p:spPr>
            <a:xfrm>
              <a:off x="212141" y="1331366"/>
              <a:ext cx="767246" cy="318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800">
                  <a:effectLst/>
                  <a:latin typeface="Angsana New" panose="02020603050405020304" pitchFamily="18" charset="-34"/>
                  <a:ea typeface="Times New Roman" panose="02020603050405020304" pitchFamily="18" charset="0"/>
                  <a:cs typeface="Angsana New" panose="02020603050405020304" pitchFamily="18" charset="-34"/>
                </a:rPr>
                <a:t>20</a:t>
              </a:r>
              <a:endParaRPr lang="en-US" sz="16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49" name="Text Box 25"/>
            <p:cNvSpPr txBox="1"/>
            <p:nvPr/>
          </p:nvSpPr>
          <p:spPr>
            <a:xfrm>
              <a:off x="219456" y="994867"/>
              <a:ext cx="767246" cy="318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800">
                  <a:effectLst/>
                  <a:latin typeface="Angsana New" panose="02020603050405020304" pitchFamily="18" charset="-34"/>
                  <a:ea typeface="Times New Roman" panose="02020603050405020304" pitchFamily="18" charset="0"/>
                  <a:cs typeface="Angsana New" panose="02020603050405020304" pitchFamily="18" charset="-34"/>
                </a:rPr>
                <a:t>40</a:t>
              </a:r>
              <a:endParaRPr lang="en-US" sz="16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50" name="Text Box 26"/>
            <p:cNvSpPr txBox="1"/>
            <p:nvPr/>
          </p:nvSpPr>
          <p:spPr>
            <a:xfrm>
              <a:off x="212141" y="658368"/>
              <a:ext cx="767246" cy="318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800">
                  <a:effectLst/>
                  <a:latin typeface="Angsana New" panose="02020603050405020304" pitchFamily="18" charset="-34"/>
                  <a:ea typeface="Times New Roman" panose="02020603050405020304" pitchFamily="18" charset="0"/>
                  <a:cs typeface="Angsana New" panose="02020603050405020304" pitchFamily="18" charset="-34"/>
                </a:rPr>
                <a:t>60</a:t>
              </a:r>
              <a:endParaRPr lang="en-US" sz="16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51" name="Text Box 27"/>
            <p:cNvSpPr txBox="1"/>
            <p:nvPr/>
          </p:nvSpPr>
          <p:spPr>
            <a:xfrm>
              <a:off x="219456" y="329184"/>
              <a:ext cx="767246" cy="318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800">
                  <a:effectLst/>
                  <a:latin typeface="Angsana New" panose="02020603050405020304" pitchFamily="18" charset="-34"/>
                  <a:ea typeface="Times New Roman" panose="02020603050405020304" pitchFamily="18" charset="0"/>
                  <a:cs typeface="Angsana New" panose="02020603050405020304" pitchFamily="18" charset="-34"/>
                </a:rPr>
                <a:t>80</a:t>
              </a:r>
              <a:endParaRPr lang="en-US" sz="16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52" name="Text Box 28"/>
            <p:cNvSpPr txBox="1"/>
            <p:nvPr/>
          </p:nvSpPr>
          <p:spPr>
            <a:xfrm>
              <a:off x="175565" y="0"/>
              <a:ext cx="767246" cy="318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800">
                  <a:effectLst/>
                  <a:latin typeface="Angsana New" panose="02020603050405020304" pitchFamily="18" charset="-34"/>
                  <a:ea typeface="Times New Roman" panose="02020603050405020304" pitchFamily="18" charset="0"/>
                  <a:cs typeface="Angsana New" panose="02020603050405020304" pitchFamily="18" charset="-34"/>
                </a:rPr>
                <a:t>100</a:t>
              </a:r>
              <a:endParaRPr lang="en-US" sz="1600">
                <a:effectLst/>
                <a:latin typeface="Times New Roman" panose="02020603050405020304" pitchFamily="18" charset="0"/>
                <a:ea typeface="Times New Roman" panose="02020603050405020304" pitchFamily="18" charset="0"/>
                <a:cs typeface="Angsana New" panose="02020603050405020304" pitchFamily="18" charset="-34"/>
              </a:endParaRPr>
            </a:p>
          </p:txBody>
        </p:sp>
      </p:grpSp>
      <p:sp>
        <p:nvSpPr>
          <p:cNvPr id="53" name="Text Box 33"/>
          <p:cNvSpPr txBox="1"/>
          <p:nvPr/>
        </p:nvSpPr>
        <p:spPr>
          <a:xfrm>
            <a:off x="8683495" y="3611872"/>
            <a:ext cx="525753" cy="3931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400">
                <a:effectLst/>
                <a:latin typeface="Angsana New" panose="02020603050405020304" pitchFamily="18" charset="-34"/>
                <a:ea typeface="Times New Roman" panose="02020603050405020304" pitchFamily="18" charset="0"/>
                <a:cs typeface="Angsana New" panose="02020603050405020304" pitchFamily="18" charset="-34"/>
              </a:rPr>
              <a:t>C</a:t>
            </a:r>
            <a:endParaRPr lang="en-US" sz="12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54" name="Text Box 34"/>
          <p:cNvSpPr txBox="1"/>
          <p:nvPr/>
        </p:nvSpPr>
        <p:spPr>
          <a:xfrm>
            <a:off x="8697515" y="3170892"/>
            <a:ext cx="525753" cy="3931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400">
                <a:effectLst/>
                <a:latin typeface="Angsana New" panose="02020603050405020304" pitchFamily="18" charset="-34"/>
                <a:ea typeface="Times New Roman" panose="02020603050405020304" pitchFamily="18" charset="0"/>
                <a:cs typeface="Angsana New" panose="02020603050405020304" pitchFamily="18" charset="-34"/>
              </a:rPr>
              <a:t>D</a:t>
            </a:r>
            <a:endParaRPr lang="en-US" sz="12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55" name="Text Box 35"/>
          <p:cNvSpPr txBox="1"/>
          <p:nvPr/>
        </p:nvSpPr>
        <p:spPr>
          <a:xfrm>
            <a:off x="8696246" y="2808247"/>
            <a:ext cx="525753" cy="3931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400">
                <a:effectLst/>
                <a:latin typeface="Angsana New" panose="02020603050405020304" pitchFamily="18" charset="-34"/>
                <a:ea typeface="Times New Roman" panose="02020603050405020304" pitchFamily="18" charset="0"/>
                <a:cs typeface="Angsana New" panose="02020603050405020304" pitchFamily="18" charset="-34"/>
              </a:rPr>
              <a:t>E</a:t>
            </a:r>
            <a:endParaRPr lang="en-US" sz="12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56" name="Text Box 36"/>
          <p:cNvSpPr txBox="1"/>
          <p:nvPr/>
        </p:nvSpPr>
        <p:spPr>
          <a:xfrm>
            <a:off x="8679687" y="2294245"/>
            <a:ext cx="525753" cy="3931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thaiDist">
              <a:spcAft>
                <a:spcPts val="0"/>
              </a:spcAft>
            </a:pPr>
            <a:r>
              <a:rPr lang="en-US" sz="1400">
                <a:effectLst/>
                <a:latin typeface="Angsana New" panose="02020603050405020304" pitchFamily="18" charset="-34"/>
                <a:ea typeface="Times New Roman" panose="02020603050405020304" pitchFamily="18" charset="0"/>
                <a:cs typeface="Angsana New" panose="02020603050405020304" pitchFamily="18" charset="-34"/>
              </a:rPr>
              <a:t>F</a:t>
            </a:r>
            <a:endParaRPr lang="en-US" sz="1200">
              <a:effectLst/>
              <a:latin typeface="Times New Roman" panose="02020603050405020304" pitchFamily="18" charset="0"/>
              <a:ea typeface="Times New Roman" panose="02020603050405020304" pitchFamily="18" charset="0"/>
              <a:cs typeface="Angsana New" panose="02020603050405020304" pitchFamily="18" charset="-34"/>
            </a:endParaRPr>
          </a:p>
        </p:txBody>
      </p:sp>
      <p:sp>
        <p:nvSpPr>
          <p:cNvPr id="26" name="Rectangle 25"/>
          <p:cNvSpPr/>
          <p:nvPr/>
        </p:nvSpPr>
        <p:spPr>
          <a:xfrm>
            <a:off x="5868144" y="827420"/>
            <a:ext cx="3275856" cy="369332"/>
          </a:xfrm>
          <a:prstGeom prst="rect">
            <a:avLst/>
          </a:prstGeom>
        </p:spPr>
        <p:txBody>
          <a:bodyPr wrap="square">
            <a:spAutoFit/>
          </a:bodyPr>
          <a:lstStyle/>
          <a:p>
            <a:pPr marL="354013" indent="-290513" fontAlgn="base">
              <a:buSzPct val="72000"/>
              <a:buFont typeface="Wingdings" pitchFamily="2" charset="2"/>
              <a:buChar char="v"/>
              <a:defRPr/>
            </a:pPr>
            <a:r>
              <a:rPr lang="en-US" sz="1800" dirty="0" smtClean="0"/>
              <a:t>Analysis </a:t>
            </a:r>
            <a:r>
              <a:rPr lang="en-US" sz="1800" dirty="0"/>
              <a:t>results from SIDRA</a:t>
            </a:r>
          </a:p>
        </p:txBody>
      </p:sp>
      <p:sp>
        <p:nvSpPr>
          <p:cNvPr id="27"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Recommendations</a:t>
            </a:r>
            <a:endParaRPr lang="th-TH" sz="2200" b="1" dirty="0">
              <a:solidFill>
                <a:srgbClr val="FF0000"/>
              </a:solidFill>
            </a:endParaRPr>
          </a:p>
        </p:txBody>
      </p:sp>
    </p:spTree>
    <p:extLst>
      <p:ext uri="{BB962C8B-B14F-4D97-AF65-F5344CB8AC3E}">
        <p14:creationId xmlns:p14="http://schemas.microsoft.com/office/powerpoint/2010/main" val="3253763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1688533"/>
              </p:ext>
            </p:extLst>
          </p:nvPr>
        </p:nvGraphicFramePr>
        <p:xfrm>
          <a:off x="381377" y="1614286"/>
          <a:ext cx="8651112" cy="4842748"/>
        </p:xfrm>
        <a:graphic>
          <a:graphicData uri="http://schemas.openxmlformats.org/drawingml/2006/table">
            <a:tbl>
              <a:tblPr firstRow="1" firstCol="1" bandRow="1">
                <a:tableStyleId>{5C22544A-7EE6-4342-B048-85BDC9FD1C3A}</a:tableStyleId>
              </a:tblPr>
              <a:tblGrid>
                <a:gridCol w="2098384"/>
                <a:gridCol w="6552728"/>
              </a:tblGrid>
              <a:tr h="226814">
                <a:tc>
                  <a:txBody>
                    <a:bodyPr/>
                    <a:lstStyle/>
                    <a:p>
                      <a:pPr indent="-50165" algn="ctr">
                        <a:spcAft>
                          <a:spcPts val="0"/>
                        </a:spcAft>
                      </a:pPr>
                      <a:r>
                        <a:rPr lang="en-GB" sz="1200" b="0" dirty="0" smtClean="0">
                          <a:effectLst/>
                          <a:latin typeface="Calibri (Body)"/>
                        </a:rPr>
                        <a:t>Items</a:t>
                      </a:r>
                      <a:endParaRPr lang="en-US" sz="1400" b="0" dirty="0">
                        <a:solidFill>
                          <a:srgbClr val="000000"/>
                        </a:solidFill>
                        <a:effectLst/>
                        <a:latin typeface="Calibri (Body)"/>
                        <a:ea typeface="Calibri" panose="020F0502020204030204" pitchFamily="34" charset="0"/>
                        <a:cs typeface="TH SarabunPSK" panose="020B0500040200020003" pitchFamily="34" charset="-34"/>
                      </a:endParaRPr>
                    </a:p>
                  </a:txBody>
                  <a:tcPr marL="46394" marR="46394" marT="0" marB="0"/>
                </a:tc>
                <a:tc>
                  <a:txBody>
                    <a:bodyPr/>
                    <a:lstStyle/>
                    <a:p>
                      <a:pPr indent="-50165" algn="ctr">
                        <a:spcAft>
                          <a:spcPts val="0"/>
                        </a:spcAft>
                      </a:pPr>
                      <a:r>
                        <a:rPr lang="en-GB" sz="1200" b="0" dirty="0" smtClean="0">
                          <a:effectLst/>
                          <a:latin typeface="Calibri (Body)"/>
                        </a:rPr>
                        <a:t>Intersection</a:t>
                      </a:r>
                      <a:endParaRPr lang="en-US" sz="1400" b="0" dirty="0">
                        <a:solidFill>
                          <a:srgbClr val="000000"/>
                        </a:solidFill>
                        <a:effectLst/>
                        <a:latin typeface="Calibri (Body)"/>
                        <a:ea typeface="Calibri" panose="020F0502020204030204" pitchFamily="34" charset="0"/>
                        <a:cs typeface="TH SarabunPSK" panose="020B0500040200020003" pitchFamily="34" charset="-34"/>
                      </a:endParaRPr>
                    </a:p>
                  </a:txBody>
                  <a:tcPr marL="46394" marR="46394" marT="0" marB="0" anchor="ctr"/>
                </a:tc>
              </a:tr>
              <a:tr h="1587900">
                <a:tc rowSpan="6">
                  <a:txBody>
                    <a:bodyPr/>
                    <a:lstStyle/>
                    <a:p>
                      <a:pPr indent="3175">
                        <a:spcAft>
                          <a:spcPts val="0"/>
                        </a:spcAft>
                      </a:pPr>
                      <a:r>
                        <a:rPr lang="en-GB" sz="1200" dirty="0">
                          <a:effectLst/>
                        </a:rPr>
                        <a:t>- </a:t>
                      </a:r>
                      <a:r>
                        <a:rPr lang="en-US" sz="1200" dirty="0">
                          <a:effectLst/>
                        </a:rPr>
                        <a:t>Recommend to improve the existing flyover intersection</a:t>
                      </a:r>
                    </a:p>
                    <a:p>
                      <a:pPr indent="-50165">
                        <a:spcAft>
                          <a:spcPts val="0"/>
                        </a:spcAft>
                      </a:pPr>
                      <a:r>
                        <a:rPr lang="en-GB" sz="1200" dirty="0">
                          <a:effectLst/>
                        </a:rPr>
                        <a:t> </a:t>
                      </a:r>
                      <a:endParaRPr lang="en-US" sz="1200" dirty="0">
                        <a:effectLst/>
                      </a:endParaRPr>
                    </a:p>
                    <a:p>
                      <a:pPr indent="-50165">
                        <a:spcAft>
                          <a:spcPts val="0"/>
                        </a:spcAft>
                      </a:pPr>
                      <a:r>
                        <a:rPr lang="en-US" sz="1200" dirty="0">
                          <a:effectLst/>
                        </a:rPr>
                        <a:t> </a:t>
                      </a:r>
                    </a:p>
                    <a:p>
                      <a:pPr indent="-50165">
                        <a:spcAft>
                          <a:spcPts val="0"/>
                        </a:spcAft>
                      </a:pPr>
                      <a:r>
                        <a:rPr lang="en-US" sz="1200" dirty="0">
                          <a:effectLst/>
                        </a:rPr>
                        <a:t> </a:t>
                      </a:r>
                    </a:p>
                    <a:p>
                      <a:pPr indent="-50165">
                        <a:spcAft>
                          <a:spcPts val="0"/>
                        </a:spcAft>
                      </a:pPr>
                      <a:r>
                        <a:rPr lang="en-US" sz="1200" dirty="0">
                          <a:effectLst/>
                        </a:rPr>
                        <a:t> </a:t>
                      </a:r>
                      <a:endParaRPr lang="en-US" sz="12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p>
                      <a:pPr indent="-50165">
                        <a:spcAft>
                          <a:spcPts val="0"/>
                        </a:spcAft>
                      </a:pPr>
                      <a:r>
                        <a:rPr lang="en-US" sz="1200" dirty="0">
                          <a:effectLst/>
                        </a:rPr>
                        <a:t> </a:t>
                      </a:r>
                      <a:endParaRPr lang="en-US" sz="12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p>
                      <a:pPr indent="-50165">
                        <a:spcAft>
                          <a:spcPts val="0"/>
                        </a:spcAft>
                      </a:pPr>
                      <a:r>
                        <a:rPr lang="en-US" sz="1200" dirty="0">
                          <a:effectLst/>
                        </a:rPr>
                        <a:t> </a:t>
                      </a:r>
                      <a:endParaRPr lang="en-US" sz="12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46394" marR="46394" marT="0" marB="0"/>
                </a:tc>
                <a:tc>
                  <a:txBody>
                    <a:bodyPr/>
                    <a:lstStyle/>
                    <a:p>
                      <a:pPr indent="-50165">
                        <a:spcAft>
                          <a:spcPts val="0"/>
                        </a:spcAft>
                      </a:pPr>
                      <a:r>
                        <a:rPr lang="en-GB" sz="1200" dirty="0">
                          <a:effectLst/>
                        </a:rPr>
                        <a:t>     </a:t>
                      </a:r>
                      <a:r>
                        <a:rPr lang="en-GB" sz="1200" dirty="0" smtClean="0">
                          <a:effectLst/>
                        </a:rPr>
                        <a:t>         </a:t>
                      </a:r>
                      <a:r>
                        <a:rPr lang="en-GB" sz="1200" dirty="0">
                          <a:effectLst/>
                        </a:rPr>
                        <a:t>Installed the flexible traffic posts                         </a:t>
                      </a:r>
                      <a:r>
                        <a:rPr lang="en-GB" sz="1200" dirty="0" smtClean="0">
                          <a:effectLst/>
                        </a:rPr>
                        <a:t>   </a:t>
                      </a:r>
                      <a:r>
                        <a:rPr lang="en-GB" sz="1200" dirty="0">
                          <a:effectLst/>
                        </a:rPr>
                        <a:t>Painted the guidelines for road users</a:t>
                      </a:r>
                      <a:endParaRPr lang="en-US" sz="1200" dirty="0">
                        <a:effectLst/>
                      </a:endParaRPr>
                    </a:p>
                    <a:p>
                      <a:pPr indent="-50165" algn="ctr">
                        <a:spcAft>
                          <a:spcPts val="0"/>
                        </a:spcAft>
                      </a:pPr>
                      <a:r>
                        <a:rPr lang="en-GB" sz="1200" dirty="0">
                          <a:effectLst/>
                        </a:rPr>
                        <a:t> </a:t>
                      </a:r>
                      <a:endParaRPr lang="en-US" sz="1200" dirty="0">
                        <a:effectLst/>
                      </a:endParaRPr>
                    </a:p>
                    <a:p>
                      <a:pPr indent="-50165" algn="ctr">
                        <a:spcAft>
                          <a:spcPts val="0"/>
                        </a:spcAft>
                      </a:pPr>
                      <a:r>
                        <a:rPr lang="en-GB" sz="1200" dirty="0">
                          <a:effectLst/>
                        </a:rPr>
                        <a:t> </a:t>
                      </a:r>
                      <a:endParaRPr lang="en-US" sz="1200" dirty="0">
                        <a:effectLst/>
                      </a:endParaRPr>
                    </a:p>
                    <a:p>
                      <a:pPr indent="-50165" algn="ctr">
                        <a:spcAft>
                          <a:spcPts val="0"/>
                        </a:spcAft>
                      </a:pPr>
                      <a:r>
                        <a:rPr lang="en-GB" sz="1200" dirty="0">
                          <a:effectLst/>
                        </a:rPr>
                        <a:t> </a:t>
                      </a:r>
                      <a:endParaRPr lang="en-US" sz="1200" dirty="0">
                        <a:effectLst/>
                      </a:endParaRPr>
                    </a:p>
                    <a:p>
                      <a:pPr indent="-50165" algn="ctr">
                        <a:spcAft>
                          <a:spcPts val="0"/>
                        </a:spcAft>
                      </a:pPr>
                      <a:r>
                        <a:rPr lang="en-GB" sz="1200" dirty="0">
                          <a:effectLst/>
                        </a:rPr>
                        <a:t> </a:t>
                      </a:r>
                      <a:endParaRPr lang="en-US" sz="1200" dirty="0">
                        <a:effectLst/>
                      </a:endParaRPr>
                    </a:p>
                    <a:p>
                      <a:pPr indent="-50165" algn="ctr">
                        <a:spcAft>
                          <a:spcPts val="0"/>
                        </a:spcAft>
                      </a:pPr>
                      <a:r>
                        <a:rPr lang="en-GB" sz="1200" dirty="0">
                          <a:effectLst/>
                        </a:rPr>
                        <a:t> </a:t>
                      </a:r>
                      <a:endParaRPr lang="en-US" sz="1200" dirty="0">
                        <a:effectLst/>
                      </a:endParaRPr>
                    </a:p>
                    <a:p>
                      <a:pPr indent="-50165" algn="ctr">
                        <a:spcAft>
                          <a:spcPts val="0"/>
                        </a:spcAft>
                      </a:pPr>
                      <a:r>
                        <a:rPr lang="en-GB" sz="1200" dirty="0">
                          <a:effectLst/>
                        </a:rPr>
                        <a:t> </a:t>
                      </a:r>
                      <a:endParaRPr lang="en-US" sz="1200" dirty="0">
                        <a:effectLst/>
                      </a:endParaRPr>
                    </a:p>
                    <a:p>
                      <a:pPr indent="-50165" algn="ctr">
                        <a:spcAft>
                          <a:spcPts val="0"/>
                        </a:spcAft>
                      </a:pPr>
                      <a:r>
                        <a:rPr lang="en-GB" sz="1200" dirty="0">
                          <a:effectLst/>
                        </a:rPr>
                        <a:t> </a:t>
                      </a:r>
                      <a:endParaRPr lang="en-US" sz="1200" dirty="0">
                        <a:effectLst/>
                      </a:endParaRPr>
                    </a:p>
                    <a:p>
                      <a:pPr indent="-50165" algn="ctr">
                        <a:spcAft>
                          <a:spcPts val="0"/>
                        </a:spcAft>
                      </a:pPr>
                      <a:r>
                        <a:rPr lang="en-GB" sz="1200" dirty="0">
                          <a:effectLst/>
                        </a:rPr>
                        <a:t> </a:t>
                      </a:r>
                      <a:endParaRPr lang="en-US" sz="1200" dirty="0">
                        <a:effectLst/>
                      </a:endParaRPr>
                    </a:p>
                    <a:p>
                      <a:pPr>
                        <a:spcAft>
                          <a:spcPts val="0"/>
                        </a:spcAft>
                      </a:pPr>
                      <a:r>
                        <a:rPr lang="en-GB" sz="1200" dirty="0">
                          <a:effectLst/>
                        </a:rPr>
                        <a:t> </a:t>
                      </a:r>
                      <a:endParaRPr lang="en-US" sz="12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46394" marR="46394" marT="0" marB="0" anchor="ctr"/>
                </a:tc>
              </a:tr>
              <a:tr h="582786">
                <a:tc vMerge="1">
                  <a:txBody>
                    <a:bodyPr/>
                    <a:lstStyle/>
                    <a:p>
                      <a:endParaRPr lang="en-US"/>
                    </a:p>
                  </a:txBody>
                  <a:tcPr/>
                </a:tc>
                <a:tc>
                  <a:txBody>
                    <a:bodyPr/>
                    <a:lstStyle/>
                    <a:p>
                      <a:pPr marL="41275" indent="-91440">
                        <a:spcAft>
                          <a:spcPts val="0"/>
                        </a:spcAft>
                      </a:pPr>
                      <a:r>
                        <a:rPr lang="en-US" sz="140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the beginning/ exiting of the bridge flexible traffic posts should be installed along the line of the nose-ghost island, the direction arrows should be painted on the weaving zones, installation of traffic signs: speed limit sign, give way sign and intersection warning sign.</a:t>
                      </a:r>
                      <a:endParaRPr lang="en-US" sz="16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8580" marR="68580" marT="0" marB="0"/>
                </a:tc>
              </a:tr>
              <a:tr h="340220">
                <a:tc vMerge="1">
                  <a:txBody>
                    <a:bodyPr/>
                    <a:lstStyle/>
                    <a:p>
                      <a:endParaRPr lang="en-US"/>
                    </a:p>
                  </a:txBody>
                  <a:tcPr/>
                </a:tc>
                <a:tc>
                  <a:txBody>
                    <a:bodyPr/>
                    <a:lstStyle/>
                    <a:p>
                      <a:pPr marL="41275" indent="-91440">
                        <a:spcAft>
                          <a:spcPts val="0"/>
                        </a:spcAft>
                      </a:pPr>
                      <a:r>
                        <a:rPr lang="en-US" sz="140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the drainage ditches on the median of the main road concrete barriers should be installed to close off the </a:t>
                      </a:r>
                      <a:r>
                        <a:rPr lang="en-US" sz="1400">
                          <a:solidFill>
                            <a:srgbClr val="000000"/>
                          </a:solidFill>
                          <a:effectLst/>
                          <a:latin typeface="Garamond" panose="02020404030301010803" pitchFamily="18" charset="0"/>
                          <a:ea typeface="Calibri" panose="020F0502020204030204" pitchFamily="34" charset="0"/>
                          <a:cs typeface="TH SarabunPSK" panose="020B0500040200020003" pitchFamily="34" charset="-34"/>
                        </a:rPr>
                        <a:t>illegal paths</a:t>
                      </a:r>
                      <a:endParaRPr lang="en-US" sz="16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8580" marR="68580" marT="0" marB="0"/>
                </a:tc>
              </a:tr>
              <a:tr h="226814">
                <a:tc vMerge="1">
                  <a:txBody>
                    <a:bodyPr/>
                    <a:lstStyle/>
                    <a:p>
                      <a:endParaRPr lang="en-US"/>
                    </a:p>
                  </a:txBody>
                  <a:tcPr/>
                </a:tc>
                <a:tc>
                  <a:txBody>
                    <a:bodyPr/>
                    <a:lstStyle/>
                    <a:p>
                      <a:pPr marL="41275" indent="-91440">
                        <a:spcAft>
                          <a:spcPts val="0"/>
                        </a:spcAft>
                      </a:pPr>
                      <a:r>
                        <a:rPr lang="en-US" sz="140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the U-turn under the bridge, one way traffic control should be used.</a:t>
                      </a:r>
                      <a:endParaRPr lang="en-US" sz="16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8580" marR="68580" marT="0" marB="0"/>
                </a:tc>
              </a:tr>
              <a:tr h="553496">
                <a:tc vMerge="1">
                  <a:txBody>
                    <a:bodyPr/>
                    <a:lstStyle/>
                    <a:p>
                      <a:endParaRPr lang="en-US"/>
                    </a:p>
                  </a:txBody>
                  <a:tcPr/>
                </a:tc>
                <a:tc>
                  <a:txBody>
                    <a:bodyPr/>
                    <a:lstStyle/>
                    <a:p>
                      <a:pPr marL="41275" indent="-91440">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the junction underneath the bridge, guideline should be painted for road users in all directions.</a:t>
                      </a:r>
                      <a:endParaRPr lang="en-US" sz="16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p>
                      <a:pPr>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a:r>
                      <a:endParaRPr lang="en-US" sz="16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8580" marR="68580" marT="0" marB="0"/>
                </a:tc>
              </a:tr>
              <a:tr h="621965">
                <a:tc vMerge="1">
                  <a:txBody>
                    <a:bodyPr/>
                    <a:lstStyle/>
                    <a:p>
                      <a:pPr indent="-50165">
                        <a:spcAft>
                          <a:spcPts val="0"/>
                        </a:spcAft>
                      </a:pPr>
                      <a:endParaRPr lang="en-US" sz="12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46394" marR="46394" marT="0" marB="0"/>
                </a:tc>
                <a:tc>
                  <a:txBody>
                    <a:bodyPr/>
                    <a:lstStyle/>
                    <a:p>
                      <a:pPr marL="41275" indent="-91440">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For a typical existing flyover intersection, around 60-80% time delay is on the secondary road, traffic engineer should design a new cycle-phase times of traffic signalization especially the yellow phase-time which should be appropriately designed in accordance with the size of the intersection.</a:t>
                      </a:r>
                      <a:r>
                        <a:rPr lang="en-GB" sz="1000" dirty="0">
                          <a:solidFill>
                            <a:srgbClr val="000000"/>
                          </a:solidFill>
                          <a:effectLst/>
                          <a:latin typeface="Times New Roman" panose="02020603050405020304" pitchFamily="18" charset="0"/>
                          <a:ea typeface="SimSun" panose="02010600030101010101" pitchFamily="2" charset="-122"/>
                          <a:cs typeface="Angsana New" panose="02020603050405020304" pitchFamily="18" charset="-34"/>
                        </a:rPr>
                        <a:t> </a:t>
                      </a:r>
                      <a:endParaRPr lang="en-US" sz="16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8580" marR="68580" marT="0" marB="0"/>
                </a:tc>
              </a:tr>
            </a:tbl>
          </a:graphicData>
        </a:graphic>
      </p:graphicFrame>
      <p:sp>
        <p:nvSpPr>
          <p:cNvPr id="4" name="Rectangle 3"/>
          <p:cNvSpPr/>
          <p:nvPr/>
        </p:nvSpPr>
        <p:spPr>
          <a:xfrm>
            <a:off x="395536" y="1124744"/>
            <a:ext cx="8629628" cy="369332"/>
          </a:xfrm>
          <a:prstGeom prst="rect">
            <a:avLst/>
          </a:prstGeom>
        </p:spPr>
        <p:txBody>
          <a:bodyPr wrap="square">
            <a:spAutoFit/>
          </a:bodyPr>
          <a:lstStyle/>
          <a:p>
            <a:pPr marL="406400" indent="-342900" fontAlgn="base">
              <a:buSzPct val="72000"/>
              <a:buFont typeface="Wingdings" panose="05000000000000000000" pitchFamily="2" charset="2"/>
              <a:buChar char="Ø"/>
              <a:defRPr/>
            </a:pPr>
            <a:r>
              <a:rPr lang="en-GB" sz="1800" dirty="0"/>
              <a:t>S</a:t>
            </a:r>
            <a:r>
              <a:rPr lang="en-GB" sz="1800" dirty="0" smtClean="0"/>
              <a:t>uggestion to improving an </a:t>
            </a:r>
            <a:r>
              <a:rPr lang="en-US" sz="1800" dirty="0" smtClean="0">
                <a:solidFill>
                  <a:srgbClr val="C00000"/>
                </a:solidFill>
              </a:rPr>
              <a:t>flyover intersection</a:t>
            </a:r>
            <a:r>
              <a:rPr lang="en-GB" sz="1800" dirty="0" smtClean="0"/>
              <a:t> </a:t>
            </a:r>
            <a:endParaRPr lang="en-US" sz="1800" dirty="0"/>
          </a:p>
        </p:txBody>
      </p:sp>
      <p:sp>
        <p:nvSpPr>
          <p:cNvPr id="5" name="Rectangle 1"/>
          <p:cNvSpPr/>
          <p:nvPr/>
        </p:nvSpPr>
        <p:spPr>
          <a:xfrm>
            <a:off x="0" y="632877"/>
            <a:ext cx="9144000" cy="430887"/>
          </a:xfrm>
          <a:prstGeom prst="rect">
            <a:avLst/>
          </a:prstGeom>
        </p:spPr>
        <p:txBody>
          <a:bodyPr wrap="square">
            <a:spAutoFit/>
          </a:bodyPr>
          <a:lstStyle/>
          <a:p>
            <a:pPr>
              <a:spcBef>
                <a:spcPts val="600"/>
              </a:spcBef>
              <a:buSzPct val="72000"/>
              <a:tabLst>
                <a:tab pos="449263" algn="l"/>
              </a:tabLst>
              <a:defRPr/>
            </a:pPr>
            <a:r>
              <a:rPr lang="en-GB" sz="2200" b="1" dirty="0" smtClean="0">
                <a:solidFill>
                  <a:srgbClr val="FF0000"/>
                </a:solidFill>
              </a:rPr>
              <a:t>Recommendations</a:t>
            </a:r>
            <a:endParaRPr lang="th-TH" sz="2200" b="1" dirty="0">
              <a:solidFill>
                <a:srgbClr val="FF0000"/>
              </a:solidFill>
            </a:endParaRPr>
          </a:p>
        </p:txBody>
      </p:sp>
      <p:sp>
        <p:nvSpPr>
          <p:cNvPr id="8"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23</a:t>
            </a:fld>
            <a:endParaRPr lang="th-TH" sz="2000" b="1" dirty="0">
              <a:solidFill>
                <a:srgbClr val="FFFF00"/>
              </a:solidFill>
              <a:latin typeface="Arial" pitchFamily="34" charset="0"/>
            </a:endParaRPr>
          </a:p>
        </p:txBody>
      </p:sp>
      <p:pic>
        <p:nvPicPr>
          <p:cNvPr id="18434" name="รูปภาพ 191" descr="คำอธิบาย: C:\Users\DELL\Desktop\flyover center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100608"/>
            <a:ext cx="2536411" cy="1486924"/>
          </a:xfrm>
          <a:prstGeom prst="rect">
            <a:avLst/>
          </a:prstGeom>
          <a:noFill/>
          <a:extLst>
            <a:ext uri="{909E8E84-426E-40DD-AFC4-6F175D3DCCD1}">
              <a14:hiddenFill xmlns:a14="http://schemas.microsoft.com/office/drawing/2010/main">
                <a:solidFill>
                  <a:srgbClr val="FFFFFF"/>
                </a:solidFill>
              </a14:hiddenFill>
            </a:ext>
          </a:extLst>
        </p:spPr>
      </p:pic>
      <p:pic>
        <p:nvPicPr>
          <p:cNvPr id="18433" name="รูปภาพ 190" descr="end of the bridge"/>
          <p:cNvPicPr>
            <a:picLocks noChangeAspect="1" noChangeArrowheads="1"/>
          </p:cNvPicPr>
          <p:nvPr/>
        </p:nvPicPr>
        <p:blipFill>
          <a:blip r:embed="rId4">
            <a:extLst>
              <a:ext uri="{28A0092B-C50C-407E-A947-70E740481C1C}">
                <a14:useLocalDpi xmlns:a14="http://schemas.microsoft.com/office/drawing/2010/main" val="0"/>
              </a:ext>
            </a:extLst>
          </a:blip>
          <a:srcRect l="6647"/>
          <a:stretch>
            <a:fillRect/>
          </a:stretch>
        </p:blipFill>
        <p:spPr bwMode="auto">
          <a:xfrm>
            <a:off x="2627783" y="2100608"/>
            <a:ext cx="3093613" cy="148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462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24</a:t>
            </a:fld>
            <a:endParaRPr lang="th-TH" sz="2000" b="1" dirty="0">
              <a:solidFill>
                <a:srgbClr val="FFFF00"/>
              </a:solidFill>
              <a:latin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28654156"/>
              </p:ext>
            </p:extLst>
          </p:nvPr>
        </p:nvGraphicFramePr>
        <p:xfrm>
          <a:off x="193464" y="1268760"/>
          <a:ext cx="8831699" cy="5010848"/>
        </p:xfrm>
        <a:graphic>
          <a:graphicData uri="http://schemas.openxmlformats.org/drawingml/2006/table">
            <a:tbl>
              <a:tblPr firstRow="1" firstCol="1" bandRow="1">
                <a:tableStyleId>{BDBED569-4797-4DF1-A0F4-6AAB3CD982D8}</a:tableStyleId>
              </a:tblPr>
              <a:tblGrid>
                <a:gridCol w="1315239"/>
                <a:gridCol w="3484012"/>
                <a:gridCol w="4032448"/>
              </a:tblGrid>
              <a:tr h="316928">
                <a:tc>
                  <a:txBody>
                    <a:bodyPr/>
                    <a:lstStyle/>
                    <a:p>
                      <a:pPr indent="-50800" algn="ctr">
                        <a:spcAft>
                          <a:spcPts val="0"/>
                        </a:spcAft>
                      </a:pPr>
                      <a:r>
                        <a:rPr lang="en-GB" sz="1400" dirty="0">
                          <a:effectLst/>
                        </a:rPr>
                        <a:t>Items</a:t>
                      </a:r>
                      <a:endParaRPr lang="en-US" sz="18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nchor="ctr"/>
                </a:tc>
                <a:tc>
                  <a:txBody>
                    <a:bodyPr/>
                    <a:lstStyle/>
                    <a:p>
                      <a:pPr indent="-50800" algn="ctr">
                        <a:spcAft>
                          <a:spcPts val="0"/>
                        </a:spcAft>
                      </a:pPr>
                      <a:r>
                        <a:rPr lang="en-GB" sz="1400">
                          <a:effectLst/>
                        </a:rPr>
                        <a:t>Disadvantages</a:t>
                      </a:r>
                      <a:endParaRPr lang="en-US" sz="18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nchor="ctr"/>
                </a:tc>
                <a:tc>
                  <a:txBody>
                    <a:bodyPr/>
                    <a:lstStyle/>
                    <a:p>
                      <a:pPr indent="-50800" algn="ctr">
                        <a:spcAft>
                          <a:spcPts val="0"/>
                        </a:spcAft>
                      </a:pPr>
                      <a:r>
                        <a:rPr lang="en-GB" sz="1400">
                          <a:effectLst/>
                        </a:rPr>
                        <a:t>Advantages</a:t>
                      </a:r>
                      <a:endParaRPr lang="en-US" sz="18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nchor="ctr"/>
                </a:tc>
              </a:tr>
              <a:tr h="468203">
                <a:tc>
                  <a:txBody>
                    <a:bodyPr/>
                    <a:lstStyle/>
                    <a:p>
                      <a:pPr indent="-50165">
                        <a:spcAft>
                          <a:spcPts val="0"/>
                        </a:spcAft>
                      </a:pPr>
                      <a:r>
                        <a:rPr lang="en-GB" sz="1400">
                          <a:effectLst/>
                        </a:rPr>
                        <a:t>The bridge over an at-grade level</a:t>
                      </a:r>
                      <a:endParaRPr lang="en-US" sz="18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a:solidFill>
                            <a:schemeClr val="tx1"/>
                          </a:solidFill>
                          <a:effectLst/>
                          <a:latin typeface="+mn-lt"/>
                          <a:ea typeface="+mn-ea"/>
                          <a:cs typeface="+mn-cs"/>
                        </a:rPr>
                        <a:t>The visual landscape is obscured, especially the commercial building that located near this area.</a:t>
                      </a:r>
                      <a:endParaRPr lang="en-US" sz="1400" kern="1200">
                        <a:solidFill>
                          <a:schemeClr val="tx1"/>
                        </a:solidFill>
                        <a:effectLst/>
                        <a:latin typeface="+mn-lt"/>
                        <a:ea typeface="+mn-ea"/>
                        <a:cs typeface="+mn-cs"/>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a:solidFill>
                            <a:schemeClr val="tx1"/>
                          </a:solidFill>
                          <a:effectLst/>
                          <a:latin typeface="+mn-lt"/>
                          <a:ea typeface="+mn-ea"/>
                          <a:cs typeface="+mn-cs"/>
                        </a:rPr>
                        <a:t>Convenient for road users using the bridge,  free flow on the bridge</a:t>
                      </a:r>
                      <a:endParaRPr lang="en-US" sz="1400" kern="1200">
                        <a:solidFill>
                          <a:schemeClr val="tx1"/>
                        </a:solidFill>
                        <a:effectLst/>
                        <a:latin typeface="+mn-lt"/>
                        <a:ea typeface="+mn-ea"/>
                        <a:cs typeface="+mn-cs"/>
                      </a:endParaRPr>
                    </a:p>
                  </a:txBody>
                  <a:tcPr marL="63846" marR="63846" marT="0" marB="0"/>
                </a:tc>
              </a:tr>
              <a:tr h="312135">
                <a:tc>
                  <a:txBody>
                    <a:bodyPr/>
                    <a:lstStyle/>
                    <a:p>
                      <a:pPr indent="-50165">
                        <a:spcAft>
                          <a:spcPts val="0"/>
                        </a:spcAft>
                      </a:pPr>
                      <a:r>
                        <a:rPr lang="en-GB" sz="1400">
                          <a:effectLst/>
                        </a:rPr>
                        <a:t>Traffic capacity</a:t>
                      </a:r>
                      <a:endParaRPr lang="en-US" sz="18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a:solidFill>
                            <a:schemeClr val="tx1"/>
                          </a:solidFill>
                          <a:effectLst/>
                          <a:latin typeface="+mn-lt"/>
                          <a:ea typeface="+mn-ea"/>
                          <a:cs typeface="+mn-cs"/>
                        </a:rPr>
                        <a:t>Small increase in traffic capacity for the secondary road </a:t>
                      </a:r>
                      <a:endParaRPr lang="en-US" sz="1400" kern="1200">
                        <a:solidFill>
                          <a:schemeClr val="tx1"/>
                        </a:solidFill>
                        <a:effectLst/>
                        <a:latin typeface="+mn-lt"/>
                        <a:ea typeface="+mn-ea"/>
                        <a:cs typeface="+mn-cs"/>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a:solidFill>
                            <a:schemeClr val="tx1"/>
                          </a:solidFill>
                          <a:effectLst/>
                          <a:latin typeface="+mn-lt"/>
                          <a:ea typeface="+mn-ea"/>
                          <a:cs typeface="+mn-cs"/>
                        </a:rPr>
                        <a:t>Empowered to handle large traffic volume, especially on the main road</a:t>
                      </a:r>
                      <a:endParaRPr lang="en-US" sz="1400" kern="1200">
                        <a:solidFill>
                          <a:schemeClr val="tx1"/>
                        </a:solidFill>
                        <a:effectLst/>
                        <a:latin typeface="+mn-lt"/>
                        <a:ea typeface="+mn-ea"/>
                        <a:cs typeface="+mn-cs"/>
                      </a:endParaRPr>
                    </a:p>
                  </a:txBody>
                  <a:tcPr marL="63846" marR="63846" marT="0" marB="0"/>
                </a:tc>
              </a:tr>
              <a:tr h="956269">
                <a:tc>
                  <a:txBody>
                    <a:bodyPr/>
                    <a:lstStyle/>
                    <a:p>
                      <a:pPr indent="-50165">
                        <a:spcAft>
                          <a:spcPts val="0"/>
                        </a:spcAft>
                      </a:pPr>
                      <a:r>
                        <a:rPr lang="en-GB" sz="1400" dirty="0">
                          <a:effectLst/>
                        </a:rPr>
                        <a:t>Delay &amp; Queue length</a:t>
                      </a:r>
                      <a:endParaRPr lang="en-US" sz="18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dirty="0">
                          <a:solidFill>
                            <a:schemeClr val="tx1"/>
                          </a:solidFill>
                          <a:effectLst/>
                          <a:latin typeface="+mn-lt"/>
                          <a:ea typeface="+mn-ea"/>
                          <a:cs typeface="+mn-cs"/>
                        </a:rPr>
                        <a:t>The delay and queue on secondary road are quite the same as the situation of the at-grade intersection</a:t>
                      </a:r>
                      <a:endParaRPr lang="en-US" sz="1400" kern="1200" dirty="0">
                        <a:solidFill>
                          <a:schemeClr val="tx1"/>
                        </a:solidFill>
                        <a:effectLst/>
                        <a:latin typeface="+mn-lt"/>
                        <a:ea typeface="+mn-ea"/>
                        <a:cs typeface="+mn-cs"/>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dirty="0">
                          <a:solidFill>
                            <a:schemeClr val="tx1"/>
                          </a:solidFill>
                          <a:effectLst/>
                          <a:latin typeface="+mn-lt"/>
                          <a:ea typeface="+mn-ea"/>
                          <a:cs typeface="+mn-cs"/>
                        </a:rPr>
                        <a:t>Reducing a number of delays and vehicle queues in the direction of the bridge constructed (main road) </a:t>
                      </a:r>
                      <a:endParaRPr lang="en-US" sz="1400" kern="1200" dirty="0">
                        <a:solidFill>
                          <a:schemeClr val="tx1"/>
                        </a:solidFill>
                        <a:effectLst/>
                        <a:latin typeface="+mn-lt"/>
                        <a:ea typeface="+mn-ea"/>
                        <a:cs typeface="+mn-cs"/>
                      </a:endParaRPr>
                    </a:p>
                    <a:p>
                      <a:pPr marL="174625" lvl="0" indent="-174625" algn="l" defTabSz="914400" rtl="0" eaLnBrk="1" latinLnBrk="0" hangingPunct="1">
                        <a:spcAft>
                          <a:spcPts val="0"/>
                        </a:spcAft>
                        <a:buFont typeface="Calibri" panose="020F0502020204030204" pitchFamily="34" charset="0"/>
                        <a:buChar char="-"/>
                      </a:pPr>
                      <a:r>
                        <a:rPr lang="en-GB" sz="1400" kern="1200" dirty="0">
                          <a:solidFill>
                            <a:schemeClr val="tx1"/>
                          </a:solidFill>
                          <a:effectLst/>
                          <a:latin typeface="+mn-lt"/>
                          <a:ea typeface="+mn-ea"/>
                          <a:cs typeface="+mn-cs"/>
                        </a:rPr>
                        <a:t>Saving travel time, increasing vehicle speed, especially, on the main road </a:t>
                      </a:r>
                      <a:r>
                        <a:rPr lang="en-GB" sz="1400" kern="1200" dirty="0" smtClean="0">
                          <a:solidFill>
                            <a:schemeClr val="tx1"/>
                          </a:solidFill>
                          <a:effectLst/>
                          <a:latin typeface="+mn-lt"/>
                          <a:ea typeface="+mn-ea"/>
                          <a:cs typeface="+mn-cs"/>
                        </a:rPr>
                        <a:t>from </a:t>
                      </a:r>
                      <a:r>
                        <a:rPr lang="en-GB" sz="1400" kern="1200" dirty="0">
                          <a:solidFill>
                            <a:schemeClr val="tx1"/>
                          </a:solidFill>
                          <a:effectLst/>
                          <a:latin typeface="+mn-lt"/>
                          <a:ea typeface="+mn-ea"/>
                          <a:cs typeface="+mn-cs"/>
                        </a:rPr>
                        <a:t>29.8 km/hr. to 52.5 km/hr. (at 85% vehicle speed)</a:t>
                      </a:r>
                      <a:endParaRPr lang="en-US" sz="1400" kern="1200" dirty="0">
                        <a:solidFill>
                          <a:schemeClr val="tx1"/>
                        </a:solidFill>
                        <a:effectLst/>
                        <a:latin typeface="+mn-lt"/>
                        <a:ea typeface="+mn-ea"/>
                        <a:cs typeface="+mn-cs"/>
                      </a:endParaRPr>
                    </a:p>
                  </a:txBody>
                  <a:tcPr marL="63846" marR="63846" marT="0" marB="0"/>
                </a:tc>
              </a:tr>
              <a:tr h="799899">
                <a:tc>
                  <a:txBody>
                    <a:bodyPr/>
                    <a:lstStyle/>
                    <a:p>
                      <a:pPr indent="-50165">
                        <a:spcAft>
                          <a:spcPts val="0"/>
                        </a:spcAft>
                      </a:pPr>
                      <a:r>
                        <a:rPr lang="en-GB" sz="1400">
                          <a:effectLst/>
                        </a:rPr>
                        <a:t>Traffic control</a:t>
                      </a:r>
                      <a:endParaRPr lang="en-US" sz="18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dirty="0">
                          <a:solidFill>
                            <a:schemeClr val="tx1"/>
                          </a:solidFill>
                          <a:effectLst/>
                          <a:latin typeface="+mn-lt"/>
                          <a:ea typeface="+mn-ea"/>
                          <a:cs typeface="+mn-cs"/>
                        </a:rPr>
                        <a:t>Traffic signalization still uses the fixed-time control plans as the previous situation of at-grade intersection, which does not fully utilize the benefits of having a flyover </a:t>
                      </a:r>
                      <a:r>
                        <a:rPr lang="en-US" sz="1400" kern="1200" dirty="0">
                          <a:solidFill>
                            <a:schemeClr val="tx1"/>
                          </a:solidFill>
                          <a:effectLst/>
                          <a:latin typeface="+mn-lt"/>
                          <a:ea typeface="+mn-ea"/>
                          <a:cs typeface="+mn-cs"/>
                        </a:rPr>
                        <a:t> </a:t>
                      </a: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a:solidFill>
                            <a:schemeClr val="tx1"/>
                          </a:solidFill>
                          <a:effectLst/>
                          <a:latin typeface="+mn-lt"/>
                          <a:ea typeface="+mn-ea"/>
                          <a:cs typeface="+mn-cs"/>
                        </a:rPr>
                        <a:t>Reducing time for waiting at the intersection (by adjusting a new cycle  time for flyover situation)</a:t>
                      </a:r>
                      <a:endParaRPr lang="en-US" sz="1400" kern="1200">
                        <a:solidFill>
                          <a:schemeClr val="tx1"/>
                        </a:solidFill>
                        <a:effectLst/>
                        <a:latin typeface="+mn-lt"/>
                        <a:ea typeface="+mn-ea"/>
                        <a:cs typeface="+mn-cs"/>
                      </a:endParaRPr>
                    </a:p>
                  </a:txBody>
                  <a:tcPr marL="63846" marR="63846" marT="0" marB="0"/>
                </a:tc>
              </a:tr>
              <a:tr h="624271">
                <a:tc>
                  <a:txBody>
                    <a:bodyPr/>
                    <a:lstStyle/>
                    <a:p>
                      <a:pPr indent="-50165">
                        <a:spcAft>
                          <a:spcPts val="0"/>
                        </a:spcAft>
                      </a:pPr>
                      <a:r>
                        <a:rPr lang="en-GB" sz="1400">
                          <a:effectLst/>
                        </a:rPr>
                        <a:t>Road Safety</a:t>
                      </a:r>
                      <a:endParaRPr lang="en-US" sz="180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dirty="0">
                          <a:solidFill>
                            <a:schemeClr val="tx1"/>
                          </a:solidFill>
                          <a:effectLst/>
                          <a:latin typeface="+mn-lt"/>
                          <a:ea typeface="+mn-ea"/>
                          <a:cs typeface="+mn-cs"/>
                        </a:rPr>
                        <a:t>In the flyover area, the hazard zone is spread to more zones, especially at the approaching and exiting zones of the bridge</a:t>
                      </a:r>
                      <a:endParaRPr lang="en-US" sz="1400" kern="1200" dirty="0">
                        <a:solidFill>
                          <a:schemeClr val="tx1"/>
                        </a:solidFill>
                        <a:effectLst/>
                        <a:latin typeface="+mn-lt"/>
                        <a:ea typeface="+mn-ea"/>
                        <a:cs typeface="+mn-cs"/>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a:solidFill>
                            <a:schemeClr val="tx1"/>
                          </a:solidFill>
                          <a:effectLst/>
                          <a:latin typeface="+mn-lt"/>
                          <a:ea typeface="+mn-ea"/>
                          <a:cs typeface="+mn-cs"/>
                        </a:rPr>
                        <a:t>Reduce traffic conflict points at the junction</a:t>
                      </a:r>
                      <a:endParaRPr lang="en-US" sz="1400" kern="1200">
                        <a:solidFill>
                          <a:schemeClr val="tx1"/>
                        </a:solidFill>
                        <a:effectLst/>
                        <a:latin typeface="+mn-lt"/>
                        <a:ea typeface="+mn-ea"/>
                        <a:cs typeface="+mn-cs"/>
                      </a:endParaRPr>
                    </a:p>
                    <a:p>
                      <a:pPr marL="174625" lvl="0" indent="-174625" algn="l" defTabSz="914400" rtl="0" eaLnBrk="1" latinLnBrk="0" hangingPunct="1">
                        <a:spcAft>
                          <a:spcPts val="0"/>
                        </a:spcAft>
                        <a:buFont typeface="Calibri" panose="020F0502020204030204" pitchFamily="34" charset="0"/>
                        <a:buChar char="-"/>
                      </a:pPr>
                      <a:r>
                        <a:rPr lang="en-GB" sz="1400" kern="1200">
                          <a:solidFill>
                            <a:schemeClr val="tx1"/>
                          </a:solidFill>
                          <a:effectLst/>
                          <a:latin typeface="+mn-lt"/>
                          <a:ea typeface="+mn-ea"/>
                          <a:cs typeface="+mn-cs"/>
                        </a:rPr>
                        <a:t>Reducing rear-end collisions </a:t>
                      </a:r>
                      <a:endParaRPr lang="en-US" sz="1400" kern="1200">
                        <a:solidFill>
                          <a:schemeClr val="tx1"/>
                        </a:solidFill>
                        <a:effectLst/>
                        <a:latin typeface="+mn-lt"/>
                        <a:ea typeface="+mn-ea"/>
                        <a:cs typeface="+mn-cs"/>
                      </a:endParaRPr>
                    </a:p>
                  </a:txBody>
                  <a:tcPr marL="63846" marR="63846" marT="0" marB="0"/>
                </a:tc>
              </a:tr>
              <a:tr h="936406">
                <a:tc>
                  <a:txBody>
                    <a:bodyPr/>
                    <a:lstStyle/>
                    <a:p>
                      <a:pPr indent="-50165">
                        <a:spcAft>
                          <a:spcPts val="0"/>
                        </a:spcAft>
                      </a:pPr>
                      <a:r>
                        <a:rPr lang="en-GB" sz="1400" dirty="0">
                          <a:effectLst/>
                        </a:rPr>
                        <a:t>Cost and benefit</a:t>
                      </a:r>
                      <a:endParaRPr lang="en-US" sz="18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tc>
                <a:tc>
                  <a:txBody>
                    <a:bodyPr/>
                    <a:lstStyle/>
                    <a:p>
                      <a:pPr marL="174625" lvl="0" indent="-174625">
                        <a:spcAft>
                          <a:spcPts val="0"/>
                        </a:spcAft>
                        <a:buFont typeface="Calibri" panose="020F0502020204030204" pitchFamily="34" charset="0"/>
                        <a:buChar char="-"/>
                      </a:pPr>
                      <a:r>
                        <a:rPr lang="en-GB" sz="1400" dirty="0">
                          <a:effectLst/>
                        </a:rPr>
                        <a:t>During construction, road accidents and vehicle time delay  incurred extra costs</a:t>
                      </a:r>
                      <a:endParaRPr lang="en-US" sz="1800" dirty="0">
                        <a:effectLst/>
                      </a:endParaRPr>
                    </a:p>
                    <a:p>
                      <a:pPr marL="174625" lvl="0" indent="-174625">
                        <a:spcAft>
                          <a:spcPts val="0"/>
                        </a:spcAft>
                        <a:buFont typeface="Calibri" panose="020F0502020204030204" pitchFamily="34" charset="0"/>
                        <a:buChar char="-"/>
                      </a:pPr>
                      <a:r>
                        <a:rPr lang="en-GB" sz="1400" dirty="0">
                          <a:effectLst/>
                        </a:rPr>
                        <a:t>Higher maintenance costs </a:t>
                      </a:r>
                      <a:r>
                        <a:rPr lang="en-GB" sz="1050" dirty="0">
                          <a:effectLst/>
                        </a:rPr>
                        <a:t> </a:t>
                      </a:r>
                      <a:endParaRPr lang="en-US" sz="1800" dirty="0">
                        <a:effectLst/>
                      </a:endParaRPr>
                    </a:p>
                    <a:p>
                      <a:pPr marL="38100">
                        <a:spcAft>
                          <a:spcPts val="0"/>
                        </a:spcAft>
                      </a:pPr>
                      <a:r>
                        <a:rPr lang="en-GB" sz="900" dirty="0">
                          <a:effectLst/>
                        </a:rPr>
                        <a:t> </a:t>
                      </a:r>
                      <a:endParaRPr lang="en-US" sz="1800" dirty="0">
                        <a:solidFill>
                          <a:srgbClr val="000000"/>
                        </a:solidFill>
                        <a:effectLst/>
                        <a:latin typeface="TH SarabunPSK" panose="020B0500040200020003" pitchFamily="34" charset="-34"/>
                        <a:ea typeface="Calibri" panose="020F0502020204030204" pitchFamily="34" charset="0"/>
                        <a:cs typeface="TH SarabunPSK" panose="020B0500040200020003" pitchFamily="34" charset="-34"/>
                      </a:endParaRPr>
                    </a:p>
                  </a:txBody>
                  <a:tcPr marL="63846" marR="63846" marT="0" marB="0"/>
                </a:tc>
                <a:tc>
                  <a:txBody>
                    <a:bodyPr/>
                    <a:lstStyle/>
                    <a:p>
                      <a:pPr marL="174625" lvl="0" indent="-174625" algn="l" defTabSz="914400" rtl="0" eaLnBrk="1" latinLnBrk="0" hangingPunct="1">
                        <a:spcAft>
                          <a:spcPts val="0"/>
                        </a:spcAft>
                        <a:buFont typeface="Calibri" panose="020F0502020204030204" pitchFamily="34" charset="0"/>
                        <a:buChar char="-"/>
                      </a:pPr>
                      <a:r>
                        <a:rPr lang="en-GB" sz="1400" kern="1200" dirty="0">
                          <a:solidFill>
                            <a:schemeClr val="tx1"/>
                          </a:solidFill>
                          <a:effectLst/>
                          <a:latin typeface="+mn-lt"/>
                          <a:ea typeface="+mn-ea"/>
                          <a:cs typeface="+mn-cs"/>
                        </a:rPr>
                        <a:t>The flyover is an essential part of the highest type of highway, the expressway or freeway. It has cheaper construction cost than other types of grade separations.</a:t>
                      </a:r>
                      <a:endParaRPr lang="en-US" sz="1400" kern="1200" dirty="0">
                        <a:solidFill>
                          <a:schemeClr val="tx1"/>
                        </a:solidFill>
                        <a:effectLst/>
                        <a:latin typeface="+mn-lt"/>
                        <a:ea typeface="+mn-ea"/>
                        <a:cs typeface="+mn-cs"/>
                      </a:endParaRPr>
                    </a:p>
                    <a:p>
                      <a:pPr marL="174625" lvl="0" indent="-174625" algn="l" defTabSz="914400" rtl="0" eaLnBrk="1" latinLnBrk="0" hangingPunct="1">
                        <a:spcAft>
                          <a:spcPts val="0"/>
                        </a:spcAft>
                        <a:buFont typeface="Calibri" panose="020F0502020204030204" pitchFamily="34" charset="0"/>
                        <a:buChar char="-"/>
                      </a:pPr>
                      <a:r>
                        <a:rPr lang="en-GB" sz="1400" kern="1200" dirty="0">
                          <a:solidFill>
                            <a:schemeClr val="tx1"/>
                          </a:solidFill>
                          <a:effectLst/>
                          <a:latin typeface="+mn-lt"/>
                          <a:ea typeface="+mn-ea"/>
                          <a:cs typeface="+mn-cs"/>
                        </a:rPr>
                        <a:t>No land needs to be expropriated. </a:t>
                      </a:r>
                      <a:endParaRPr lang="en-US" sz="1400" kern="1200" dirty="0">
                        <a:solidFill>
                          <a:schemeClr val="tx1"/>
                        </a:solidFill>
                        <a:effectLst/>
                        <a:latin typeface="+mn-lt"/>
                        <a:ea typeface="+mn-ea"/>
                        <a:cs typeface="+mn-cs"/>
                      </a:endParaRPr>
                    </a:p>
                  </a:txBody>
                  <a:tcPr marL="63846" marR="63846" marT="0" marB="0"/>
                </a:tc>
              </a:tr>
            </a:tbl>
          </a:graphicData>
        </a:graphic>
      </p:graphicFrame>
      <p:sp>
        <p:nvSpPr>
          <p:cNvPr id="9" name="Rectangle 8"/>
          <p:cNvSpPr/>
          <p:nvPr/>
        </p:nvSpPr>
        <p:spPr>
          <a:xfrm>
            <a:off x="54945" y="663668"/>
            <a:ext cx="7575354" cy="430887"/>
          </a:xfrm>
          <a:prstGeom prst="rect">
            <a:avLst/>
          </a:prstGeom>
        </p:spPr>
        <p:txBody>
          <a:bodyPr wrap="square">
            <a:spAutoFit/>
          </a:bodyPr>
          <a:lstStyle/>
          <a:p>
            <a:r>
              <a:rPr lang="en-GB" sz="2200" b="1" dirty="0">
                <a:solidFill>
                  <a:srgbClr val="FF0000"/>
                </a:solidFill>
              </a:rPr>
              <a:t>Advantages and disadvantages of the flyover </a:t>
            </a:r>
            <a:r>
              <a:rPr lang="en-GB" sz="2200" b="1" dirty="0" smtClean="0">
                <a:solidFill>
                  <a:srgbClr val="FF0000"/>
                </a:solidFill>
              </a:rPr>
              <a:t>intersection</a:t>
            </a:r>
            <a:endParaRPr lang="en-US" sz="2400" b="1" dirty="0"/>
          </a:p>
        </p:txBody>
      </p:sp>
    </p:spTree>
    <p:extLst>
      <p:ext uri="{BB962C8B-B14F-4D97-AF65-F5344CB8AC3E}">
        <p14:creationId xmlns:p14="http://schemas.microsoft.com/office/powerpoint/2010/main" val="579423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กลุ่ม 16"/>
          <p:cNvGrpSpPr/>
          <p:nvPr/>
        </p:nvGrpSpPr>
        <p:grpSpPr>
          <a:xfrm>
            <a:off x="-116360" y="812830"/>
            <a:ext cx="9257082" cy="5246237"/>
            <a:chOff x="-113082" y="457200"/>
            <a:chExt cx="9257082" cy="5246237"/>
          </a:xfrm>
        </p:grpSpPr>
        <p:sp>
          <p:nvSpPr>
            <p:cNvPr id="20"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539750" algn="l"/>
                  <a:tab pos="900113" algn="l"/>
                </a:tabLst>
              </a:pPr>
              <a:endParaRPr kumimoji="0" lang="th-TH" sz="2800" b="0" i="0" u="none" strike="noStrike" cap="none" normalizeH="0" baseline="0" smtClean="0">
                <a:ln>
                  <a:noFill/>
                </a:ln>
                <a:solidFill>
                  <a:schemeClr val="tx1"/>
                </a:solidFill>
                <a:effectLst/>
                <a:latin typeface="Arial" pitchFamily="34" charset="0"/>
                <a:cs typeface="Angsana New" pitchFamily="18" charset="-34"/>
              </a:endParaRPr>
            </a:p>
          </p:txBody>
        </p:sp>
        <p:pic>
          <p:nvPicPr>
            <p:cNvPr id="21" name="รูปภาพ 10"/>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4251" b="3467"/>
            <a:stretch/>
          </p:blipFill>
          <p:spPr bwMode="auto">
            <a:xfrm>
              <a:off x="94864" y="1351846"/>
              <a:ext cx="9049136" cy="3457393"/>
            </a:xfrm>
            <a:prstGeom prst="rect">
              <a:avLst/>
            </a:prstGeom>
            <a:noFill/>
            <a:extLst>
              <a:ext uri="{909E8E84-426E-40DD-AFC4-6F175D3DCCD1}">
                <a14:hiddenFill xmlns:a14="http://schemas.microsoft.com/office/drawing/2010/main">
                  <a:solidFill>
                    <a:srgbClr val="FFFFFF"/>
                  </a:solidFill>
                </a14:hiddenFill>
              </a:ext>
            </a:extLst>
          </p:spPr>
        </p:pic>
        <p:pic>
          <p:nvPicPr>
            <p:cNvPr id="22" name="รูปภาพ 7"/>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3984" t="24600" r="2158" b="18117"/>
            <a:stretch>
              <a:fillRect/>
            </a:stretch>
          </p:blipFill>
          <p:spPr bwMode="auto">
            <a:xfrm rot="120000">
              <a:off x="-113082" y="2979586"/>
              <a:ext cx="7935590" cy="2723851"/>
            </a:xfrm>
            <a:prstGeom prst="rect">
              <a:avLst/>
            </a:prstGeom>
            <a:noFill/>
            <a:extLst>
              <a:ext uri="{909E8E84-426E-40DD-AFC4-6F175D3DCCD1}">
                <a14:hiddenFill xmlns:a14="http://schemas.microsoft.com/office/drawing/2010/main">
                  <a:solidFill>
                    <a:srgbClr val="FFFFFF"/>
                  </a:solidFill>
                </a14:hiddenFill>
              </a:ext>
            </a:extLst>
          </p:spPr>
        </p:pic>
        <p:sp>
          <p:nvSpPr>
            <p:cNvPr id="25" name="คำบรรยายภาพแบบเส้น 2 (ไม่มีเส้นขอบ) 24"/>
            <p:cNvSpPr>
              <a:spLocks/>
            </p:cNvSpPr>
            <p:nvPr/>
          </p:nvSpPr>
          <p:spPr bwMode="auto">
            <a:xfrm>
              <a:off x="6147185" y="2992875"/>
              <a:ext cx="2564737" cy="281940"/>
            </a:xfrm>
            <a:prstGeom prst="callout2">
              <a:avLst>
                <a:gd name="adj1" fmla="val 43468"/>
                <a:gd name="adj2" fmla="val 105241"/>
                <a:gd name="adj3" fmla="val 43468"/>
                <a:gd name="adj4" fmla="val 107949"/>
                <a:gd name="adj5" fmla="val 23875"/>
                <a:gd name="adj6" fmla="val 1107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rot="0" vert="horz" wrap="square" lIns="91440" tIns="45720" rIns="91440" bIns="45720" anchor="t" anchorCtr="0" upright="1">
              <a:noAutofit/>
            </a:bodyPr>
            <a:lstStyle/>
            <a:p>
              <a:pPr indent="-53340">
                <a:spcAft>
                  <a:spcPts val="0"/>
                </a:spcAft>
              </a:pPr>
              <a:r>
                <a:rPr lang="en-GB" sz="1100" dirty="0">
                  <a:effectLst/>
                  <a:latin typeface="Times New Roman"/>
                  <a:ea typeface="SimSun"/>
                  <a:cs typeface="Times New Roman"/>
                </a:rPr>
                <a:t>Flyover-bridge intersection</a:t>
              </a:r>
              <a:endParaRPr lang="en-US" sz="1600" dirty="0">
                <a:effectLst/>
                <a:latin typeface="Times New Roman"/>
                <a:ea typeface="SimSun"/>
                <a:cs typeface="Angsana New"/>
              </a:endParaRPr>
            </a:p>
          </p:txBody>
        </p:sp>
        <p:sp>
          <p:nvSpPr>
            <p:cNvPr id="26" name="คำบรรยายภาพแบบเส้น 2 (ไม่มีเส้นขอบ) 25"/>
            <p:cNvSpPr>
              <a:spLocks/>
            </p:cNvSpPr>
            <p:nvPr/>
          </p:nvSpPr>
          <p:spPr bwMode="auto">
            <a:xfrm>
              <a:off x="6241165" y="2993510"/>
              <a:ext cx="914400" cy="609600"/>
            </a:xfrm>
            <a:prstGeom prst="callout2">
              <a:avLst>
                <a:gd name="adj1" fmla="val 18750"/>
                <a:gd name="adj2" fmla="val -8333"/>
                <a:gd name="adj3" fmla="val 18750"/>
                <a:gd name="adj4" fmla="val -21319"/>
                <a:gd name="adj5" fmla="val 46148"/>
                <a:gd name="adj6" fmla="val -34514"/>
              </a:avLst>
            </a:prstGeom>
            <a:noFill/>
            <a:ln w="31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spcAft>
                  <a:spcPts val="0"/>
                </a:spcAft>
              </a:pPr>
              <a:r>
                <a:rPr lang="en-GB" sz="1200">
                  <a:effectLst/>
                  <a:latin typeface="Times New Roman"/>
                  <a:ea typeface="SimSun"/>
                  <a:cs typeface="Angsana New"/>
                </a:rPr>
                <a:t> </a:t>
              </a:r>
              <a:endParaRPr lang="en-US" sz="1200">
                <a:effectLst/>
                <a:latin typeface="Times New Roman"/>
                <a:ea typeface="SimSun"/>
                <a:cs typeface="Angsana New"/>
              </a:endParaRPr>
            </a:p>
          </p:txBody>
        </p:sp>
        <p:cxnSp>
          <p:nvCxnSpPr>
            <p:cNvPr id="27" name="ลูกศรเชื่อมต่อแบบตรง 26"/>
            <p:cNvCxnSpPr>
              <a:cxnSpLocks noChangeShapeType="1"/>
            </p:cNvCxnSpPr>
            <p:nvPr/>
          </p:nvCxnSpPr>
          <p:spPr bwMode="auto">
            <a:xfrm flipV="1">
              <a:off x="2854355" y="2768421"/>
              <a:ext cx="0" cy="826770"/>
            </a:xfrm>
            <a:prstGeom prst="straightConnector1">
              <a:avLst/>
            </a:prstGeom>
            <a:noFill/>
            <a:ln w="3175">
              <a:solidFill>
                <a:srgbClr val="FFC000"/>
              </a:solidFill>
              <a:prstDash val="lgDashDot"/>
              <a:round/>
              <a:headEnd/>
              <a:tailEnd type="arrow" w="med" len="med"/>
            </a:ln>
            <a:extLst>
              <a:ext uri="{909E8E84-426E-40DD-AFC4-6F175D3DCCD1}">
                <a14:hiddenFill xmlns:a14="http://schemas.microsoft.com/office/drawing/2010/main">
                  <a:noFill/>
                </a14:hiddenFill>
              </a:ext>
            </a:extLst>
          </p:spPr>
        </p:cxnSp>
      </p:grpSp>
      <p:pic>
        <p:nvPicPr>
          <p:cNvPr id="29" name="Picture 16" descr="C:\Users\DELL\Desktop\TrafficLights.png"/>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514128" y="2655031"/>
            <a:ext cx="45719" cy="16749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C:\Users\DELL\Desktop\TrafficLights.png"/>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730170" y="2739829"/>
            <a:ext cx="45719" cy="1674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C:\Users\DELL\Desktop\TrafficLights.png"/>
          <p:cNvPicPr>
            <a:picLocks noChangeAspect="1" noChangeArrowheads="1"/>
          </p:cNvPicPr>
          <p:nvPr/>
        </p:nvPicPr>
        <p:blipFill rotWithShape="1">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11500" b="87833" l="7375" r="20875"/>
                    </a14:imgEffect>
                  </a14:imgLayer>
                </a14:imgProps>
              </a:ext>
              <a:ext uri="{28A0092B-C50C-407E-A947-70E740481C1C}">
                <a14:useLocalDpi xmlns:a14="http://schemas.microsoft.com/office/drawing/2010/main" val="0"/>
              </a:ext>
            </a:extLst>
          </a:blip>
          <a:srcRect l="5895" t="9165" r="77246" b="65698"/>
          <a:stretch/>
        </p:blipFill>
        <p:spPr bwMode="auto">
          <a:xfrm>
            <a:off x="3038645" y="2563018"/>
            <a:ext cx="45719" cy="511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C:\Users\DELL\Desktop\TrafficLights.png"/>
          <p:cNvPicPr>
            <a:picLocks noChangeAspect="1" noChangeArrowheads="1"/>
          </p:cNvPicPr>
          <p:nvPr/>
        </p:nvPicPr>
        <p:blipFill rotWithShape="1">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backgroundRemoval t="11500" b="87833" l="7375" r="20875"/>
                    </a14:imgEffect>
                  </a14:imgLayer>
                </a14:imgProps>
              </a:ext>
              <a:ext uri="{28A0092B-C50C-407E-A947-70E740481C1C}">
                <a14:useLocalDpi xmlns:a14="http://schemas.microsoft.com/office/drawing/2010/main" val="0"/>
              </a:ext>
            </a:extLst>
          </a:blip>
          <a:srcRect l="5894" t="9165" r="67295" b="58380"/>
          <a:stretch/>
        </p:blipFill>
        <p:spPr bwMode="auto">
          <a:xfrm>
            <a:off x="3271879" y="2627317"/>
            <a:ext cx="72707" cy="660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033140" y="2401237"/>
            <a:ext cx="38989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err="1" smtClean="0"/>
              <a:t>Narabodee</a:t>
            </a:r>
            <a:r>
              <a:rPr lang="en-US" sz="1400" b="1" dirty="0" smtClean="0"/>
              <a:t> </a:t>
            </a:r>
            <a:r>
              <a:rPr lang="en-US" sz="1400" b="1" dirty="0" err="1" smtClean="0"/>
              <a:t>Salatoom</a:t>
            </a:r>
            <a:endParaRPr lang="en-US" sz="1400" b="1" dirty="0"/>
          </a:p>
          <a:p>
            <a:r>
              <a:rPr lang="en-US" sz="1200" dirty="0"/>
              <a:t>PhD student </a:t>
            </a:r>
            <a:r>
              <a:rPr lang="en-US" sz="1200" dirty="0" smtClean="0"/>
              <a:t>of</a:t>
            </a:r>
            <a:endParaRPr lang="en-US" sz="1200" dirty="0"/>
          </a:p>
          <a:p>
            <a:r>
              <a:rPr lang="en-US" sz="1200" dirty="0" err="1"/>
              <a:t>RoSCoE</a:t>
            </a:r>
            <a:r>
              <a:rPr lang="en-US" sz="1200" dirty="0"/>
              <a:t> - EU-Asia Road Safety Centre of Excellence</a:t>
            </a:r>
          </a:p>
          <a:p>
            <a:endParaRPr lang="en-US" sz="1200" dirty="0"/>
          </a:p>
          <a:p>
            <a:r>
              <a:rPr lang="en-US" sz="1200" b="1" dirty="0"/>
              <a:t>Office:</a:t>
            </a:r>
          </a:p>
          <a:p>
            <a:r>
              <a:rPr lang="en-US" sz="1200" dirty="0"/>
              <a:t>Prince of </a:t>
            </a:r>
            <a:r>
              <a:rPr lang="en-US" sz="1200" dirty="0" err="1"/>
              <a:t>Songkla</a:t>
            </a:r>
            <a:r>
              <a:rPr lang="en-US" sz="1200" dirty="0"/>
              <a:t> University</a:t>
            </a:r>
          </a:p>
          <a:p>
            <a:r>
              <a:rPr lang="en-US" sz="1200" dirty="0" err="1"/>
              <a:t>Sirindhorn</a:t>
            </a:r>
            <a:r>
              <a:rPr lang="en-US" sz="1200" dirty="0"/>
              <a:t> Applied Research Building</a:t>
            </a:r>
          </a:p>
          <a:p>
            <a:r>
              <a:rPr lang="en-US" sz="1200" dirty="0"/>
              <a:t>Hat Yai, 90112</a:t>
            </a:r>
          </a:p>
          <a:p>
            <a:r>
              <a:rPr lang="en-US" sz="1200" dirty="0"/>
              <a:t>Thailand</a:t>
            </a:r>
          </a:p>
        </p:txBody>
      </p:sp>
      <p:sp>
        <p:nvSpPr>
          <p:cNvPr id="7" name="Rectangle 22"/>
          <p:cNvSpPr>
            <a:spLocks noChangeArrowheads="1"/>
          </p:cNvSpPr>
          <p:nvPr/>
        </p:nvSpPr>
        <p:spPr bwMode="auto">
          <a:xfrm>
            <a:off x="1028700" y="4148135"/>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t>Contact:</a:t>
            </a:r>
          </a:p>
          <a:p>
            <a:r>
              <a:rPr lang="en-US" sz="1200" dirty="0"/>
              <a:t>Phone: </a:t>
            </a:r>
            <a:r>
              <a:rPr lang="en-US" sz="1200" dirty="0" smtClean="0"/>
              <a:t>+6687 858 </a:t>
            </a:r>
            <a:r>
              <a:rPr lang="en-US" sz="1200" dirty="0"/>
              <a:t>/ </a:t>
            </a:r>
            <a:r>
              <a:rPr lang="en-US" sz="1200" dirty="0" smtClean="0"/>
              <a:t>6993</a:t>
            </a:r>
            <a:endParaRPr lang="en-US" sz="1200" dirty="0"/>
          </a:p>
          <a:p>
            <a:r>
              <a:rPr lang="en-US" sz="1200" dirty="0"/>
              <a:t>E-mail: </a:t>
            </a:r>
            <a:r>
              <a:rPr lang="en-US" sz="1200" dirty="0" smtClean="0"/>
              <a:t>s.weerajak@gmail.com</a:t>
            </a:r>
            <a:endParaRPr lang="en-US" sz="1200" dirty="0"/>
          </a:p>
        </p:txBody>
      </p:sp>
      <p:sp>
        <p:nvSpPr>
          <p:cNvPr id="8" name="TextBox 8"/>
          <p:cNvSpPr txBox="1">
            <a:spLocks noChangeArrowheads="1"/>
          </p:cNvSpPr>
          <p:nvPr/>
        </p:nvSpPr>
        <p:spPr bwMode="auto">
          <a:xfrm>
            <a:off x="995362" y="1971971"/>
            <a:ext cx="3486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cs typeface="Cordia New" pitchFamily="34" charset="-34"/>
              </a:defRPr>
            </a:lvl1pPr>
            <a:lvl2pPr marL="742950" indent="-285750">
              <a:defRPr sz="2800">
                <a:solidFill>
                  <a:schemeClr val="tx1"/>
                </a:solidFill>
                <a:latin typeface="Calibri" pitchFamily="34" charset="0"/>
                <a:cs typeface="Cordia New" pitchFamily="34" charset="-34"/>
              </a:defRPr>
            </a:lvl2pPr>
            <a:lvl3pPr marL="1143000" indent="-228600">
              <a:defRPr sz="2800">
                <a:solidFill>
                  <a:schemeClr val="tx1"/>
                </a:solidFill>
                <a:latin typeface="Calibri" pitchFamily="34" charset="0"/>
                <a:cs typeface="Cordia New" pitchFamily="34" charset="-34"/>
              </a:defRPr>
            </a:lvl3pPr>
            <a:lvl4pPr marL="1600200" indent="-228600">
              <a:defRPr sz="2800">
                <a:solidFill>
                  <a:schemeClr val="tx1"/>
                </a:solidFill>
                <a:latin typeface="Calibri" pitchFamily="34" charset="0"/>
                <a:cs typeface="Cordia New" pitchFamily="34" charset="-34"/>
              </a:defRPr>
            </a:lvl4pPr>
            <a:lvl5pPr marL="2057400" indent="-228600">
              <a:defRPr sz="2800">
                <a:solidFill>
                  <a:schemeClr val="tx1"/>
                </a:solidFill>
                <a:latin typeface="Calibri" pitchFamily="34" charset="0"/>
                <a:cs typeface="Cordia New" pitchFamily="34" charset="-34"/>
              </a:defRPr>
            </a:lvl5pPr>
            <a:lvl6pPr marL="2514600" indent="-228600" fontAlgn="base">
              <a:spcBef>
                <a:spcPct val="0"/>
              </a:spcBef>
              <a:spcAft>
                <a:spcPct val="0"/>
              </a:spcAft>
              <a:defRPr sz="2800">
                <a:solidFill>
                  <a:schemeClr val="tx1"/>
                </a:solidFill>
                <a:latin typeface="Calibri" pitchFamily="34" charset="0"/>
                <a:cs typeface="Cordia New" pitchFamily="34" charset="-34"/>
              </a:defRPr>
            </a:lvl6pPr>
            <a:lvl7pPr marL="2971800" indent="-228600" fontAlgn="base">
              <a:spcBef>
                <a:spcPct val="0"/>
              </a:spcBef>
              <a:spcAft>
                <a:spcPct val="0"/>
              </a:spcAft>
              <a:defRPr sz="2800">
                <a:solidFill>
                  <a:schemeClr val="tx1"/>
                </a:solidFill>
                <a:latin typeface="Calibri" pitchFamily="34" charset="0"/>
                <a:cs typeface="Cordia New" pitchFamily="34" charset="-34"/>
              </a:defRPr>
            </a:lvl7pPr>
            <a:lvl8pPr marL="3429000" indent="-228600" fontAlgn="base">
              <a:spcBef>
                <a:spcPct val="0"/>
              </a:spcBef>
              <a:spcAft>
                <a:spcPct val="0"/>
              </a:spcAft>
              <a:defRPr sz="2800">
                <a:solidFill>
                  <a:schemeClr val="tx1"/>
                </a:solidFill>
                <a:latin typeface="Calibri" pitchFamily="34" charset="0"/>
                <a:cs typeface="Cordia New" pitchFamily="34" charset="-34"/>
              </a:defRPr>
            </a:lvl8pPr>
            <a:lvl9pPr marL="3886200" indent="-228600" fontAlgn="base">
              <a:spcBef>
                <a:spcPct val="0"/>
              </a:spcBef>
              <a:spcAft>
                <a:spcPct val="0"/>
              </a:spcAft>
              <a:defRPr sz="2800">
                <a:solidFill>
                  <a:schemeClr val="tx1"/>
                </a:solidFill>
                <a:latin typeface="Calibri" pitchFamily="34" charset="0"/>
                <a:cs typeface="Cordia New" pitchFamily="34" charset="-34"/>
              </a:defRPr>
            </a:lvl9pPr>
          </a:lstStyle>
          <a:p>
            <a:r>
              <a:rPr lang="en-US" sz="2400" dirty="0">
                <a:solidFill>
                  <a:srgbClr val="3279CE"/>
                </a:solidFill>
                <a:latin typeface="Arial" pitchFamily="34" charset="0"/>
                <a:cs typeface="Arial" pitchFamily="34" charset="0"/>
              </a:rPr>
              <a:t>Contact Details</a:t>
            </a:r>
            <a:endParaRPr lang="th-TH" sz="2400" dirty="0">
              <a:solidFill>
                <a:srgbClr val="3279CE"/>
              </a:solidFill>
              <a:latin typeface="Arial" pitchFamily="34" charset="0"/>
            </a:endParaRPr>
          </a:p>
        </p:txBody>
      </p:sp>
      <p:pic>
        <p:nvPicPr>
          <p:cNvPr id="10" name="Picture 6" descr="Offic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0700" y="2543175"/>
            <a:ext cx="2362200" cy="1771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7" descr="Office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4208" y="924718"/>
            <a:ext cx="2381250" cy="1655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9" descr="1109_Publicati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8224" y="3951285"/>
            <a:ext cx="2381250" cy="1838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1022350" y="4870448"/>
            <a:ext cx="34909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3279CE"/>
                </a:solidFill>
              </a:rPr>
              <a:t>www.nice-roads.com</a:t>
            </a:r>
            <a:endParaRPr lang="th-TH">
              <a:solidFill>
                <a:srgbClr val="3279CE"/>
              </a:solidFill>
            </a:endParaRPr>
          </a:p>
        </p:txBody>
      </p:sp>
      <p:sp>
        <p:nvSpPr>
          <p:cNvPr id="14" name="TextBox 8"/>
          <p:cNvSpPr txBox="1">
            <a:spLocks noChangeArrowheads="1"/>
          </p:cNvSpPr>
          <p:nvPr/>
        </p:nvSpPr>
        <p:spPr bwMode="auto">
          <a:xfrm>
            <a:off x="1152525" y="1068386"/>
            <a:ext cx="348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cs typeface="Cordia New" pitchFamily="34" charset="-34"/>
              </a:defRPr>
            </a:lvl1pPr>
            <a:lvl2pPr marL="742950" indent="-285750">
              <a:defRPr sz="2800">
                <a:solidFill>
                  <a:schemeClr val="tx1"/>
                </a:solidFill>
                <a:latin typeface="Calibri" pitchFamily="34" charset="0"/>
                <a:cs typeface="Cordia New" pitchFamily="34" charset="-34"/>
              </a:defRPr>
            </a:lvl2pPr>
            <a:lvl3pPr marL="1143000" indent="-228600">
              <a:defRPr sz="2800">
                <a:solidFill>
                  <a:schemeClr val="tx1"/>
                </a:solidFill>
                <a:latin typeface="Calibri" pitchFamily="34" charset="0"/>
                <a:cs typeface="Cordia New" pitchFamily="34" charset="-34"/>
              </a:defRPr>
            </a:lvl3pPr>
            <a:lvl4pPr marL="1600200" indent="-228600">
              <a:defRPr sz="2800">
                <a:solidFill>
                  <a:schemeClr val="tx1"/>
                </a:solidFill>
                <a:latin typeface="Calibri" pitchFamily="34" charset="0"/>
                <a:cs typeface="Cordia New" pitchFamily="34" charset="-34"/>
              </a:defRPr>
            </a:lvl4pPr>
            <a:lvl5pPr marL="2057400" indent="-228600">
              <a:defRPr sz="2800">
                <a:solidFill>
                  <a:schemeClr val="tx1"/>
                </a:solidFill>
                <a:latin typeface="Calibri" pitchFamily="34" charset="0"/>
                <a:cs typeface="Cordia New" pitchFamily="34" charset="-34"/>
              </a:defRPr>
            </a:lvl5pPr>
            <a:lvl6pPr marL="2514600" indent="-228600" fontAlgn="base">
              <a:spcBef>
                <a:spcPct val="0"/>
              </a:spcBef>
              <a:spcAft>
                <a:spcPct val="0"/>
              </a:spcAft>
              <a:defRPr sz="2800">
                <a:solidFill>
                  <a:schemeClr val="tx1"/>
                </a:solidFill>
                <a:latin typeface="Calibri" pitchFamily="34" charset="0"/>
                <a:cs typeface="Cordia New" pitchFamily="34" charset="-34"/>
              </a:defRPr>
            </a:lvl6pPr>
            <a:lvl7pPr marL="2971800" indent="-228600" fontAlgn="base">
              <a:spcBef>
                <a:spcPct val="0"/>
              </a:spcBef>
              <a:spcAft>
                <a:spcPct val="0"/>
              </a:spcAft>
              <a:defRPr sz="2800">
                <a:solidFill>
                  <a:schemeClr val="tx1"/>
                </a:solidFill>
                <a:latin typeface="Calibri" pitchFamily="34" charset="0"/>
                <a:cs typeface="Cordia New" pitchFamily="34" charset="-34"/>
              </a:defRPr>
            </a:lvl7pPr>
            <a:lvl8pPr marL="3429000" indent="-228600" fontAlgn="base">
              <a:spcBef>
                <a:spcPct val="0"/>
              </a:spcBef>
              <a:spcAft>
                <a:spcPct val="0"/>
              </a:spcAft>
              <a:defRPr sz="2800">
                <a:solidFill>
                  <a:schemeClr val="tx1"/>
                </a:solidFill>
                <a:latin typeface="Calibri" pitchFamily="34" charset="0"/>
                <a:cs typeface="Cordia New" pitchFamily="34" charset="-34"/>
              </a:defRPr>
            </a:lvl8pPr>
            <a:lvl9pPr marL="3886200" indent="-228600" fontAlgn="base">
              <a:spcBef>
                <a:spcPct val="0"/>
              </a:spcBef>
              <a:spcAft>
                <a:spcPct val="0"/>
              </a:spcAft>
              <a:defRPr sz="2800">
                <a:solidFill>
                  <a:schemeClr val="tx1"/>
                </a:solidFill>
                <a:latin typeface="Calibri" pitchFamily="34" charset="0"/>
                <a:cs typeface="Cordia New" pitchFamily="34" charset="-34"/>
              </a:defRPr>
            </a:lvl9pPr>
          </a:lstStyle>
          <a:p>
            <a:pPr algn="ctr"/>
            <a:r>
              <a:rPr lang="en-US" sz="3600" dirty="0" smtClean="0">
                <a:solidFill>
                  <a:srgbClr val="3279CE"/>
                </a:solidFill>
                <a:latin typeface="Arial" pitchFamily="34" charset="0"/>
                <a:cs typeface="Arial" pitchFamily="34" charset="0"/>
              </a:rPr>
              <a:t>Thank you.</a:t>
            </a:r>
            <a:endParaRPr lang="th-TH" sz="3600" dirty="0">
              <a:solidFill>
                <a:srgbClr val="3279CE"/>
              </a:solidFill>
              <a:latin typeface="Arial" pitchFamily="34" charset="0"/>
            </a:endParaRPr>
          </a:p>
        </p:txBody>
      </p:sp>
      <p:sp>
        <p:nvSpPr>
          <p:cNvPr id="2" name="Rounded Rectangle 1"/>
          <p:cNvSpPr/>
          <p:nvPr/>
        </p:nvSpPr>
        <p:spPr>
          <a:xfrm>
            <a:off x="981074" y="914400"/>
            <a:ext cx="3805238"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25</a:t>
            </a:fld>
            <a:endParaRPr lang="th-TH" sz="2000" b="1" dirty="0">
              <a:solidFill>
                <a:srgbClr val="FFFF00"/>
              </a:solidFill>
              <a:latin typeface="Arial" pitchFamily="34" charset="0"/>
            </a:endParaRPr>
          </a:p>
        </p:txBody>
      </p:sp>
    </p:spTree>
    <p:extLst>
      <p:ext uri="{BB962C8B-B14F-4D97-AF65-F5344CB8AC3E}">
        <p14:creationId xmlns:p14="http://schemas.microsoft.com/office/powerpoint/2010/main" val="253103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432" y="893197"/>
            <a:ext cx="9049136" cy="3457393"/>
            <a:chOff x="94864" y="607696"/>
            <a:chExt cx="9049136" cy="3457393"/>
          </a:xfrm>
        </p:grpSpPr>
        <p:pic>
          <p:nvPicPr>
            <p:cNvPr id="13313" name="รูปภาพ 10"/>
            <p:cNvPicPr>
              <a:picLocks noChangeAspect="1" noChangeArrowheads="1"/>
            </p:cNvPicPr>
            <p:nvPr/>
          </p:nvPicPr>
          <p:blipFill rotWithShape="1">
            <a:blip r:embed="rId3">
              <a:extLst>
                <a:ext uri="{28A0092B-C50C-407E-A947-70E740481C1C}">
                  <a14:useLocalDpi xmlns:a14="http://schemas.microsoft.com/office/drawing/2010/main" val="0"/>
                </a:ext>
              </a:extLst>
            </a:blip>
            <a:srcRect r="4251" b="3467"/>
            <a:stretch/>
          </p:blipFill>
          <p:spPr bwMode="auto">
            <a:xfrm>
              <a:off x="94864" y="607696"/>
              <a:ext cx="9049136" cy="3457393"/>
            </a:xfrm>
            <a:prstGeom prst="rect">
              <a:avLst/>
            </a:prstGeom>
            <a:noFill/>
            <a:extLst>
              <a:ext uri="{909E8E84-426E-40DD-AFC4-6F175D3DCCD1}">
                <a14:hiddenFill xmlns:a14="http://schemas.microsoft.com/office/drawing/2010/main">
                  <a:solidFill>
                    <a:srgbClr val="FFFFFF"/>
                  </a:solidFill>
                </a14:hiddenFill>
              </a:ext>
            </a:extLst>
          </p:spPr>
        </p:pic>
        <p:sp>
          <p:nvSpPr>
            <p:cNvPr id="7" name="คำบรรยายภาพแบบเส้น 2 (ไม่มีเส้นขอบ) 6"/>
            <p:cNvSpPr>
              <a:spLocks/>
            </p:cNvSpPr>
            <p:nvPr/>
          </p:nvSpPr>
          <p:spPr bwMode="auto">
            <a:xfrm>
              <a:off x="6147185" y="2248725"/>
              <a:ext cx="2564737" cy="281940"/>
            </a:xfrm>
            <a:prstGeom prst="callout2">
              <a:avLst>
                <a:gd name="adj1" fmla="val 43468"/>
                <a:gd name="adj2" fmla="val 105241"/>
                <a:gd name="adj3" fmla="val 43468"/>
                <a:gd name="adj4" fmla="val 107949"/>
                <a:gd name="adj5" fmla="val 23875"/>
                <a:gd name="adj6" fmla="val 1107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rot="0" vert="horz" wrap="square" lIns="91440" tIns="45720" rIns="91440" bIns="45720" anchor="t" anchorCtr="0" upright="1">
              <a:noAutofit/>
            </a:bodyPr>
            <a:lstStyle/>
            <a:p>
              <a:pPr indent="-53340">
                <a:spcAft>
                  <a:spcPts val="0"/>
                </a:spcAft>
              </a:pPr>
              <a:r>
                <a:rPr lang="en-GB" sz="1100" dirty="0">
                  <a:effectLst/>
                  <a:latin typeface="Times New Roman"/>
                  <a:ea typeface="SimSun"/>
                  <a:cs typeface="Times New Roman"/>
                </a:rPr>
                <a:t>Flyover-bridge intersection</a:t>
              </a:r>
              <a:endParaRPr lang="en-US" sz="1600" dirty="0">
                <a:effectLst/>
                <a:latin typeface="Times New Roman"/>
                <a:ea typeface="SimSun"/>
                <a:cs typeface="Angsana New"/>
              </a:endParaRPr>
            </a:p>
          </p:txBody>
        </p:sp>
        <p:sp>
          <p:nvSpPr>
            <p:cNvPr id="8" name="คำบรรยายภาพแบบเส้น 2 (ไม่มีเส้นขอบ) 7"/>
            <p:cNvSpPr>
              <a:spLocks/>
            </p:cNvSpPr>
            <p:nvPr/>
          </p:nvSpPr>
          <p:spPr bwMode="auto">
            <a:xfrm>
              <a:off x="6241165" y="2249360"/>
              <a:ext cx="914400" cy="609600"/>
            </a:xfrm>
            <a:prstGeom prst="callout2">
              <a:avLst>
                <a:gd name="adj1" fmla="val 18750"/>
                <a:gd name="adj2" fmla="val -8333"/>
                <a:gd name="adj3" fmla="val 18750"/>
                <a:gd name="adj4" fmla="val -21319"/>
                <a:gd name="adj5" fmla="val 46148"/>
                <a:gd name="adj6" fmla="val -34514"/>
              </a:avLst>
            </a:prstGeom>
            <a:noFill/>
            <a:ln w="31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spcAft>
                  <a:spcPts val="0"/>
                </a:spcAft>
              </a:pPr>
              <a:r>
                <a:rPr lang="en-GB" sz="1200">
                  <a:effectLst/>
                  <a:latin typeface="Times New Roman"/>
                  <a:ea typeface="SimSun"/>
                  <a:cs typeface="Angsana New"/>
                </a:rPr>
                <a:t> </a:t>
              </a:r>
              <a:endParaRPr lang="en-US" sz="1200">
                <a:effectLst/>
                <a:latin typeface="Times New Roman"/>
                <a:ea typeface="SimSun"/>
                <a:cs typeface="Angsana New"/>
              </a:endParaRPr>
            </a:p>
          </p:txBody>
        </p:sp>
        <p:pic>
          <p:nvPicPr>
            <p:cNvPr id="20" name="Picture 16" descr="C:\Users\DELL\Desktop\TrafficLights.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517406" y="1555251"/>
              <a:ext cx="45719" cy="1674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Users\DELL\Desktop\TrafficLights.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733448" y="1640049"/>
              <a:ext cx="45719" cy="1674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Users\DELL\Desktop\TrafficLights.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1500" b="87833" l="7375" r="20875"/>
                      </a14:imgEffect>
                    </a14:imgLayer>
                  </a14:imgProps>
                </a:ext>
                <a:ext uri="{28A0092B-C50C-407E-A947-70E740481C1C}">
                  <a14:useLocalDpi xmlns:a14="http://schemas.microsoft.com/office/drawing/2010/main" val="0"/>
                </a:ext>
              </a:extLst>
            </a:blip>
            <a:srcRect l="5895" t="9165" r="77246" b="65698"/>
            <a:stretch/>
          </p:blipFill>
          <p:spPr bwMode="auto">
            <a:xfrm>
              <a:off x="3041923" y="1463238"/>
              <a:ext cx="45719" cy="511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C:\Users\DELL\Desktop\TrafficLights.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1500" b="87833" l="7375" r="20875"/>
                      </a14:imgEffect>
                    </a14:imgLayer>
                  </a14:imgProps>
                </a:ext>
                <a:ext uri="{28A0092B-C50C-407E-A947-70E740481C1C}">
                  <a14:useLocalDpi xmlns:a14="http://schemas.microsoft.com/office/drawing/2010/main" val="0"/>
                </a:ext>
              </a:extLst>
            </a:blip>
            <a:srcRect l="5894" t="9165" r="67295" b="58380"/>
            <a:stretch/>
          </p:blipFill>
          <p:spPr bwMode="auto">
            <a:xfrm>
              <a:off x="3275157" y="1527537"/>
              <a:ext cx="72707" cy="660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13082" y="4005469"/>
            <a:ext cx="8302647" cy="2723851"/>
            <a:chOff x="-113082" y="2235436"/>
            <a:chExt cx="8302647" cy="2723851"/>
          </a:xfrm>
        </p:grpSpPr>
        <p:pic>
          <p:nvPicPr>
            <p:cNvPr id="13320" name="รูปภาพ 7"/>
            <p:cNvPicPr>
              <a:picLocks noChangeAspect="1" noChangeArrowheads="1"/>
            </p:cNvPicPr>
            <p:nvPr/>
          </p:nvPicPr>
          <p:blipFill>
            <a:blip r:embed="rId10">
              <a:extLst>
                <a:ext uri="{28A0092B-C50C-407E-A947-70E740481C1C}">
                  <a14:useLocalDpi xmlns:a14="http://schemas.microsoft.com/office/drawing/2010/main" val="0"/>
                </a:ext>
              </a:extLst>
            </a:blip>
            <a:srcRect l="3984" t="24600" r="2158" b="18117"/>
            <a:stretch>
              <a:fillRect/>
            </a:stretch>
          </p:blipFill>
          <p:spPr bwMode="auto">
            <a:xfrm rot="120000">
              <a:off x="-113082" y="2235436"/>
              <a:ext cx="7935590" cy="2723851"/>
            </a:xfrm>
            <a:prstGeom prst="rect">
              <a:avLst/>
            </a:prstGeom>
            <a:noFill/>
            <a:extLst>
              <a:ext uri="{909E8E84-426E-40DD-AFC4-6F175D3DCCD1}">
                <a14:hiddenFill xmlns:a14="http://schemas.microsoft.com/office/drawing/2010/main">
                  <a:solidFill>
                    <a:srgbClr val="FFFFFF"/>
                  </a:solidFill>
                </a14:hiddenFill>
              </a:ext>
            </a:extLst>
          </p:spPr>
        </p:pic>
        <p:sp>
          <p:nvSpPr>
            <p:cNvPr id="9" name="คำบรรยายภาพแบบเส้น 2 (ไม่มีเส้นขอบ) 8"/>
            <p:cNvSpPr>
              <a:spLocks/>
            </p:cNvSpPr>
            <p:nvPr/>
          </p:nvSpPr>
          <p:spPr bwMode="auto">
            <a:xfrm>
              <a:off x="5670411" y="3783080"/>
              <a:ext cx="914400" cy="180975"/>
            </a:xfrm>
            <a:prstGeom prst="callout2">
              <a:avLst>
                <a:gd name="adj1" fmla="val 63157"/>
                <a:gd name="adj2" fmla="val -8333"/>
                <a:gd name="adj3" fmla="val 63157"/>
                <a:gd name="adj4" fmla="val -15694"/>
                <a:gd name="adj5" fmla="val 120000"/>
                <a:gd name="adj6" fmla="val -23194"/>
              </a:avLst>
            </a:prstGeom>
            <a:noFill/>
            <a:ln w="31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spcAft>
                  <a:spcPts val="0"/>
                </a:spcAft>
              </a:pPr>
              <a:r>
                <a:rPr lang="en-GB" sz="1200">
                  <a:effectLst/>
                  <a:latin typeface="Times New Roman"/>
                  <a:ea typeface="SimSun"/>
                  <a:cs typeface="Angsana New"/>
                </a:rPr>
                <a:t> </a:t>
              </a:r>
              <a:endParaRPr lang="en-US" sz="1200">
                <a:effectLst/>
                <a:latin typeface="Times New Roman"/>
                <a:ea typeface="SimSun"/>
                <a:cs typeface="Angsana New"/>
              </a:endParaRPr>
            </a:p>
          </p:txBody>
        </p:sp>
        <p:sp>
          <p:nvSpPr>
            <p:cNvPr id="10" name="คำบรรยายภาพแบบเส้น 2 (ไม่มีเส้นขอบ) 9"/>
            <p:cNvSpPr>
              <a:spLocks/>
            </p:cNvSpPr>
            <p:nvPr/>
          </p:nvSpPr>
          <p:spPr bwMode="auto">
            <a:xfrm>
              <a:off x="5525269" y="3750059"/>
              <a:ext cx="2664296" cy="305435"/>
            </a:xfrm>
            <a:prstGeom prst="callout2">
              <a:avLst>
                <a:gd name="adj1" fmla="val 40542"/>
                <a:gd name="adj2" fmla="val 106222"/>
                <a:gd name="adj3" fmla="val 40542"/>
                <a:gd name="adj4" fmla="val 124532"/>
                <a:gd name="adj5" fmla="val -9912"/>
                <a:gd name="adj6" fmla="val 14315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rot="0" vert="horz" wrap="square" lIns="91440" tIns="45720" rIns="91440" bIns="45720" anchor="t" anchorCtr="0" upright="1">
              <a:noAutofit/>
            </a:bodyPr>
            <a:lstStyle/>
            <a:p>
              <a:pPr>
                <a:spcAft>
                  <a:spcPts val="0"/>
                </a:spcAft>
              </a:pPr>
              <a:r>
                <a:rPr lang="en-GB" sz="1200" dirty="0">
                  <a:effectLst/>
                  <a:latin typeface="Times New Roman"/>
                  <a:ea typeface="SimSun"/>
                  <a:cs typeface="Times New Roman"/>
                </a:rPr>
                <a:t>At-grade intersection</a:t>
              </a:r>
              <a:endParaRPr lang="en-US" sz="1800" dirty="0">
                <a:effectLst/>
                <a:latin typeface="Times New Roman"/>
                <a:ea typeface="SimSun"/>
                <a:cs typeface="Angsana New"/>
              </a:endParaRPr>
            </a:p>
          </p:txBody>
        </p:sp>
        <p:grpSp>
          <p:nvGrpSpPr>
            <p:cNvPr id="2" name="Group 1"/>
            <p:cNvGrpSpPr/>
            <p:nvPr/>
          </p:nvGrpSpPr>
          <p:grpSpPr>
            <a:xfrm>
              <a:off x="2503107" y="2809967"/>
              <a:ext cx="819357" cy="523246"/>
              <a:chOff x="2503107" y="2809967"/>
              <a:chExt cx="819357" cy="523246"/>
            </a:xfrm>
          </p:grpSpPr>
          <p:pic>
            <p:nvPicPr>
              <p:cNvPr id="13328" name="Picture 16" descr="C:\Users\DELL\Desktop\TrafficLights.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503107" y="2920891"/>
                <a:ext cx="77882" cy="2853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DELL\Desktop\TrafficLights.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816726" y="3047891"/>
                <a:ext cx="77882" cy="2853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C:\Users\DELL\Desktop\TrafficLights.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2938330" y="2809967"/>
                <a:ext cx="77882" cy="285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C:\Users\DELL\Desktop\TrafficLights.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1500" b="87833" l="7375" r="20875"/>
                        </a14:imgEffect>
                      </a14:imgLayer>
                    </a14:imgProps>
                  </a:ext>
                  <a:ext uri="{28A0092B-C50C-407E-A947-70E740481C1C}">
                    <a14:useLocalDpi xmlns:a14="http://schemas.microsoft.com/office/drawing/2010/main" val="0"/>
                  </a:ext>
                </a:extLst>
              </a:blip>
              <a:srcRect l="5895" t="9165" r="77246" b="8480"/>
              <a:stretch/>
            </p:blipFill>
            <p:spPr bwMode="auto">
              <a:xfrm>
                <a:off x="3244582" y="2933792"/>
                <a:ext cx="77882" cy="28532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539750" algn="l"/>
                <a:tab pos="900113" algn="l"/>
              </a:tabLst>
            </a:pPr>
            <a:endParaRPr kumimoji="0" lang="th-TH" sz="2800" b="0" i="0" u="none" strike="noStrike" cap="none" normalizeH="0" baseline="0" smtClean="0">
              <a:ln>
                <a:noFill/>
              </a:ln>
              <a:solidFill>
                <a:schemeClr val="tx1"/>
              </a:solidFill>
              <a:effectLst/>
              <a:latin typeface="Arial" pitchFamily="34" charset="0"/>
              <a:cs typeface="Angsana New" pitchFamily="18" charset="-34"/>
            </a:endParaRPr>
          </a:p>
        </p:txBody>
      </p:sp>
      <p:sp>
        <p:nvSpPr>
          <p:cNvPr id="5" name="Rectangle 15"/>
          <p:cNvSpPr>
            <a:spLocks noChangeArrowheads="1"/>
          </p:cNvSpPr>
          <p:nvPr/>
        </p:nvSpPr>
        <p:spPr bwMode="auto">
          <a:xfrm>
            <a:off x="0" y="-28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539750" algn="l"/>
                <a:tab pos="900113" algn="l"/>
              </a:tabLst>
            </a:pPr>
            <a:endParaRPr kumimoji="0" lang="th-TH" sz="2800" b="0" i="0" u="none" strike="noStrike" cap="none" normalizeH="0" baseline="0" smtClean="0">
              <a:ln>
                <a:noFill/>
              </a:ln>
              <a:solidFill>
                <a:schemeClr val="tx1"/>
              </a:solidFill>
              <a:effectLst/>
              <a:latin typeface="Arial" pitchFamily="34" charset="0"/>
              <a:cs typeface="Angsana New" pitchFamily="18" charset="-34"/>
            </a:endParaRPr>
          </a:p>
        </p:txBody>
      </p:sp>
      <p:cxnSp>
        <p:nvCxnSpPr>
          <p:cNvPr id="6" name="ลูกศรเชื่อมต่อแบบตรง 5"/>
          <p:cNvCxnSpPr>
            <a:cxnSpLocks noChangeShapeType="1"/>
          </p:cNvCxnSpPr>
          <p:nvPr/>
        </p:nvCxnSpPr>
        <p:spPr bwMode="auto">
          <a:xfrm flipV="1">
            <a:off x="822951" y="2200258"/>
            <a:ext cx="0" cy="2556000"/>
          </a:xfrm>
          <a:prstGeom prst="straightConnector1">
            <a:avLst/>
          </a:prstGeom>
          <a:noFill/>
          <a:ln w="60325" cmpd="dbl">
            <a:solidFill>
              <a:srgbClr val="FF0000"/>
            </a:solidFill>
            <a:prstDash val="solid"/>
            <a:round/>
            <a:headEnd/>
            <a:tailEnd type="arrow" w="med" len="med"/>
          </a:ln>
          <a:extLst>
            <a:ext uri="{909E8E84-426E-40DD-AFC4-6F175D3DCCD1}">
              <a14:hiddenFill xmlns:a14="http://schemas.microsoft.com/office/drawing/2010/main">
                <a:noFill/>
              </a14:hiddenFill>
            </a:ext>
          </a:extLst>
        </p:spPr>
      </p:cxnSp>
      <p:sp>
        <p:nvSpPr>
          <p:cNvPr id="24" name="สี่เหลี่ยมผืนผ้า 23"/>
          <p:cNvSpPr/>
          <p:nvPr/>
        </p:nvSpPr>
        <p:spPr>
          <a:xfrm>
            <a:off x="822951" y="2433943"/>
            <a:ext cx="8290569" cy="2246769"/>
          </a:xfrm>
          <a:prstGeom prst="rect">
            <a:avLst/>
          </a:prstGeom>
        </p:spPr>
        <p:txBody>
          <a:bodyPr wrap="square">
            <a:spAutoFit/>
          </a:bodyPr>
          <a:lstStyle/>
          <a:p>
            <a:pPr marL="285750" indent="-285750" algn="just">
              <a:buFont typeface="Arial" panose="020B0604020202020204" pitchFamily="34" charset="0"/>
              <a:buChar char="•"/>
            </a:pPr>
            <a:r>
              <a:rPr lang="en-US" sz="2000" b="1" dirty="0"/>
              <a:t>To improve </a:t>
            </a:r>
            <a:r>
              <a:rPr lang="en-US" sz="2000" b="1" dirty="0" smtClean="0"/>
              <a:t>intersection,</a:t>
            </a:r>
            <a:endParaRPr lang="en-US" sz="2000" b="1" dirty="0"/>
          </a:p>
          <a:p>
            <a:pPr marL="725488" indent="-363538" algn="just">
              <a:buFont typeface="Wingdings" panose="05000000000000000000" pitchFamily="2" charset="2"/>
              <a:buChar char="ü"/>
            </a:pPr>
            <a:r>
              <a:rPr lang="en-US" sz="2000" b="1" dirty="0" smtClean="0">
                <a:solidFill>
                  <a:schemeClr val="tx2">
                    <a:lumMod val="60000"/>
                    <a:lumOff val="40000"/>
                  </a:schemeClr>
                </a:solidFill>
              </a:rPr>
              <a:t>supporting more traffic volume </a:t>
            </a:r>
          </a:p>
          <a:p>
            <a:pPr marL="725488" indent="-363538" algn="just">
              <a:buFont typeface="Wingdings" panose="05000000000000000000" pitchFamily="2" charset="2"/>
              <a:buChar char="ü"/>
            </a:pPr>
            <a:r>
              <a:rPr lang="en-US" sz="2000" b="1" dirty="0" smtClean="0">
                <a:solidFill>
                  <a:schemeClr val="tx2">
                    <a:lumMod val="60000"/>
                    <a:lumOff val="40000"/>
                  </a:schemeClr>
                </a:solidFill>
              </a:rPr>
              <a:t>reducing </a:t>
            </a:r>
            <a:r>
              <a:rPr lang="en-US" sz="2000" b="1" dirty="0">
                <a:solidFill>
                  <a:schemeClr val="tx2">
                    <a:lumMod val="60000"/>
                    <a:lumOff val="40000"/>
                  </a:schemeClr>
                </a:solidFill>
              </a:rPr>
              <a:t>traffic </a:t>
            </a:r>
            <a:r>
              <a:rPr lang="en-US" sz="2000" b="1" dirty="0" smtClean="0">
                <a:solidFill>
                  <a:schemeClr val="tx2">
                    <a:lumMod val="60000"/>
                    <a:lumOff val="40000"/>
                  </a:schemeClr>
                </a:solidFill>
              </a:rPr>
              <a:t>congestion</a:t>
            </a:r>
          </a:p>
          <a:p>
            <a:pPr marL="285750" indent="-285750" algn="just">
              <a:buFont typeface="Arial" panose="020B0604020202020204" pitchFamily="34" charset="0"/>
              <a:buChar char="•"/>
            </a:pPr>
            <a:r>
              <a:rPr lang="en-US" sz="2000" b="1" dirty="0" smtClean="0"/>
              <a:t>To increase benefit,</a:t>
            </a:r>
          </a:p>
          <a:p>
            <a:pPr marL="725488" indent="-363538" algn="just">
              <a:buFont typeface="Wingdings" panose="05000000000000000000" pitchFamily="2" charset="2"/>
              <a:buChar char="ü"/>
            </a:pPr>
            <a:r>
              <a:rPr lang="en-US" sz="2000" b="1" dirty="0" smtClean="0">
                <a:solidFill>
                  <a:schemeClr val="tx2">
                    <a:lumMod val="60000"/>
                    <a:lumOff val="40000"/>
                  </a:schemeClr>
                </a:solidFill>
              </a:rPr>
              <a:t>Allow to the free flow in two directions on </a:t>
            </a:r>
            <a:r>
              <a:rPr lang="en-US" sz="2000" b="1" dirty="0">
                <a:solidFill>
                  <a:schemeClr val="tx2">
                    <a:lumMod val="60000"/>
                    <a:lumOff val="40000"/>
                  </a:schemeClr>
                </a:solidFill>
              </a:rPr>
              <a:t>one of the </a:t>
            </a:r>
            <a:r>
              <a:rPr lang="en-US" sz="2000" b="1" dirty="0" smtClean="0">
                <a:solidFill>
                  <a:schemeClr val="tx2">
                    <a:lumMod val="60000"/>
                    <a:lumOff val="40000"/>
                  </a:schemeClr>
                </a:solidFill>
              </a:rPr>
              <a:t>highway-road</a:t>
            </a:r>
          </a:p>
          <a:p>
            <a:pPr marL="725488" indent="-363538" algn="just">
              <a:buFont typeface="Wingdings" panose="05000000000000000000" pitchFamily="2" charset="2"/>
              <a:buChar char="ü"/>
            </a:pPr>
            <a:r>
              <a:rPr lang="en-US" sz="2000" b="1" dirty="0" smtClean="0">
                <a:solidFill>
                  <a:schemeClr val="tx2">
                    <a:lumMod val="60000"/>
                    <a:lumOff val="40000"/>
                  </a:schemeClr>
                </a:solidFill>
              </a:rPr>
              <a:t>Valve of time (VOT) </a:t>
            </a:r>
          </a:p>
          <a:p>
            <a:pPr marL="725488" indent="-363538" algn="just">
              <a:buFont typeface="Wingdings" panose="05000000000000000000" pitchFamily="2" charset="2"/>
              <a:buChar char="ü"/>
            </a:pPr>
            <a:r>
              <a:rPr lang="en-US" sz="2000" b="1" dirty="0" smtClean="0">
                <a:solidFill>
                  <a:schemeClr val="tx2">
                    <a:lumMod val="60000"/>
                    <a:lumOff val="40000"/>
                  </a:schemeClr>
                </a:solidFill>
              </a:rPr>
              <a:t>Vehicle operating cost (VOC)</a:t>
            </a:r>
            <a:endParaRPr lang="en-US" sz="2000" b="1" dirty="0">
              <a:solidFill>
                <a:schemeClr val="tx2">
                  <a:lumMod val="60000"/>
                  <a:lumOff val="40000"/>
                </a:schemeClr>
              </a:solidFill>
            </a:endParaRPr>
          </a:p>
        </p:txBody>
      </p:sp>
      <p:sp>
        <p:nvSpPr>
          <p:cNvPr id="25"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rgbClr val="FFFF00"/>
                </a:solidFill>
                <a:latin typeface="Arial" pitchFamily="34" charset="0"/>
              </a:rPr>
              <a:pPr/>
              <a:t>3</a:t>
            </a:fld>
            <a:endParaRPr lang="th-TH" sz="2000" b="1" dirty="0">
              <a:solidFill>
                <a:srgbClr val="FFFF00"/>
              </a:solidFill>
              <a:latin typeface="Arial" pitchFamily="34" charset="0"/>
            </a:endParaRPr>
          </a:p>
        </p:txBody>
      </p:sp>
      <p:sp>
        <p:nvSpPr>
          <p:cNvPr id="11" name="Rectangle 10"/>
          <p:cNvSpPr/>
          <p:nvPr/>
        </p:nvSpPr>
        <p:spPr>
          <a:xfrm>
            <a:off x="47432" y="613115"/>
            <a:ext cx="2655407" cy="430887"/>
          </a:xfrm>
          <a:prstGeom prst="rect">
            <a:avLst/>
          </a:prstGeom>
        </p:spPr>
        <p:txBody>
          <a:bodyPr wrap="none">
            <a:spAutoFit/>
          </a:bodyPr>
          <a:lstStyle/>
          <a:p>
            <a:pPr fontAlgn="base" hangingPunct="0">
              <a:spcAft>
                <a:spcPts val="600"/>
              </a:spcAft>
            </a:pPr>
            <a:r>
              <a:rPr lang="en-US" sz="2200" b="1" dirty="0">
                <a:solidFill>
                  <a:srgbClr val="FF0000"/>
                </a:solidFill>
              </a:rPr>
              <a:t>Issues to </a:t>
            </a:r>
            <a:r>
              <a:rPr lang="en-US" sz="2200" b="1" dirty="0" smtClean="0">
                <a:solidFill>
                  <a:srgbClr val="FF0000"/>
                </a:solidFill>
              </a:rPr>
              <a:t>study (Idea)</a:t>
            </a:r>
            <a:endParaRPr lang="en-US" sz="2200" b="1" dirty="0">
              <a:solidFill>
                <a:srgbClr val="FF0000"/>
              </a:solidFill>
            </a:endParaRPr>
          </a:p>
        </p:txBody>
      </p:sp>
      <p:sp>
        <p:nvSpPr>
          <p:cNvPr id="27"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Objective</a:t>
            </a:r>
            <a:endParaRPr lang="en-US" sz="1200" b="1" dirty="0">
              <a:solidFill>
                <a:schemeClr val="accent4">
                  <a:lumMod val="40000"/>
                  <a:lumOff val="60000"/>
                </a:schemeClr>
              </a:solidFill>
            </a:endParaRPr>
          </a:p>
          <a:p>
            <a:pPr marL="174625" indent="-174625" fontAlgn="base" hangingPunct="0">
              <a:lnSpc>
                <a:spcPct val="95000"/>
              </a:lnSpc>
              <a:buFont typeface="Wingdings" pitchFamily="2" charset="2"/>
              <a:buChar char="v"/>
            </a:pPr>
            <a:r>
              <a:rPr lang="en-US" sz="1200" b="1" dirty="0">
                <a:solidFill>
                  <a:schemeClr val="accent4">
                    <a:lumMod val="40000"/>
                    <a:lumOff val="60000"/>
                  </a:schemeClr>
                </a:solidFill>
              </a:rPr>
              <a:t>Methodology</a:t>
            </a:r>
            <a:endParaRPr lang="en-US" sz="1200" dirty="0">
              <a:solidFill>
                <a:schemeClr val="accent4">
                  <a:lumMod val="40000"/>
                  <a:lumOff val="60000"/>
                </a:schemeClr>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Data Collection</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Project Evaluation</a:t>
            </a:r>
            <a:endParaRPr lang="en-US" sz="1200" b="1" dirty="0">
              <a:solidFill>
                <a:schemeClr val="accent4">
                  <a:lumMod val="40000"/>
                  <a:lumOff val="60000"/>
                </a:schemeClr>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Cost-Benefit Analysis (CBA)</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140639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539750" algn="l"/>
                <a:tab pos="900113" algn="l"/>
              </a:tabLst>
            </a:pPr>
            <a:endParaRPr kumimoji="0" lang="th-TH" sz="2800" b="0" i="0" u="none" strike="noStrike" cap="none" normalizeH="0" baseline="0" smtClean="0">
              <a:ln>
                <a:noFill/>
              </a:ln>
              <a:solidFill>
                <a:schemeClr val="tx1"/>
              </a:solidFill>
              <a:effectLst/>
              <a:latin typeface="Arial" pitchFamily="34" charset="0"/>
              <a:cs typeface="Angsana New" pitchFamily="18" charset="-34"/>
            </a:endParaRPr>
          </a:p>
        </p:txBody>
      </p:sp>
      <p:sp>
        <p:nvSpPr>
          <p:cNvPr id="5" name="Rectangle 15"/>
          <p:cNvSpPr>
            <a:spLocks noChangeArrowheads="1"/>
          </p:cNvSpPr>
          <p:nvPr/>
        </p:nvSpPr>
        <p:spPr bwMode="auto">
          <a:xfrm>
            <a:off x="0" y="-28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 pos="539750" algn="l"/>
                <a:tab pos="900113" algn="l"/>
              </a:tabLst>
            </a:pPr>
            <a:endParaRPr kumimoji="0" lang="th-TH" sz="2800" b="0" i="0" u="none" strike="noStrike" cap="none" normalizeH="0" baseline="0" smtClean="0">
              <a:ln>
                <a:noFill/>
              </a:ln>
              <a:solidFill>
                <a:schemeClr val="tx1"/>
              </a:solidFill>
              <a:effectLst/>
              <a:latin typeface="Arial" pitchFamily="34" charset="0"/>
              <a:cs typeface="Angsana New" pitchFamily="18" charset="-34"/>
            </a:endParaRPr>
          </a:p>
        </p:txBody>
      </p:sp>
      <p:sp>
        <p:nvSpPr>
          <p:cNvPr id="24" name="สี่เหลี่ยมผืนผ้า 23"/>
          <p:cNvSpPr/>
          <p:nvPr/>
        </p:nvSpPr>
        <p:spPr>
          <a:xfrm>
            <a:off x="25846" y="5055204"/>
            <a:ext cx="9010650" cy="1200329"/>
          </a:xfrm>
          <a:prstGeom prst="rect">
            <a:avLst/>
          </a:prstGeom>
        </p:spPr>
        <p:txBody>
          <a:bodyPr wrap="square">
            <a:spAutoFit/>
          </a:bodyPr>
          <a:lstStyle/>
          <a:p>
            <a:pPr algn="just"/>
            <a:r>
              <a:rPr lang="en-US" sz="1800" b="1" dirty="0">
                <a:solidFill>
                  <a:schemeClr val="bg1">
                    <a:lumMod val="75000"/>
                  </a:schemeClr>
                </a:solidFill>
              </a:rPr>
              <a:t>A flyover over an existing at-grade intersection is constructed to reduce traffic </a:t>
            </a:r>
            <a:r>
              <a:rPr lang="en-US" sz="1800" b="1" dirty="0" smtClean="0">
                <a:solidFill>
                  <a:schemeClr val="bg1">
                    <a:lumMod val="75000"/>
                  </a:schemeClr>
                </a:solidFill>
              </a:rPr>
              <a:t>congestion, </a:t>
            </a:r>
            <a:r>
              <a:rPr lang="en-US" sz="1800" b="1" dirty="0">
                <a:solidFill>
                  <a:schemeClr val="bg1">
                    <a:lumMod val="75000"/>
                  </a:schemeClr>
                </a:solidFill>
              </a:rPr>
              <a:t>to allow for free flow in two directions on one of the main road</a:t>
            </a:r>
            <a:r>
              <a:rPr lang="en-US" sz="1800" b="1" dirty="0" smtClean="0">
                <a:solidFill>
                  <a:schemeClr val="bg1">
                    <a:lumMod val="75000"/>
                  </a:schemeClr>
                </a:solidFill>
              </a:rPr>
              <a:t>. </a:t>
            </a:r>
            <a:r>
              <a:rPr lang="en-US" sz="1800" b="1" dirty="0"/>
              <a:t>However, under the flyover </a:t>
            </a:r>
            <a:r>
              <a:rPr lang="en-US" sz="1800" b="1" dirty="0" smtClean="0"/>
              <a:t>still </a:t>
            </a:r>
            <a:r>
              <a:rPr lang="en-US" sz="1800" b="1" dirty="0"/>
              <a:t>uses the same control method as the “before” situation; that is the fixed time control plan</a:t>
            </a:r>
            <a:r>
              <a:rPr lang="en-US" sz="1800" b="1" dirty="0" smtClean="0"/>
              <a:t>. And CAN NOT FULLY solve all of the problems!!! </a:t>
            </a:r>
            <a:endParaRPr lang="en-US" sz="1800" b="1" dirty="0"/>
          </a:p>
        </p:txBody>
      </p:sp>
      <p:sp>
        <p:nvSpPr>
          <p:cNvPr id="25"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rgbClr val="FFFF00"/>
                </a:solidFill>
                <a:latin typeface="Arial" pitchFamily="34" charset="0"/>
              </a:rPr>
              <a:pPr/>
              <a:t>4</a:t>
            </a:fld>
            <a:endParaRPr lang="th-TH" sz="2000" b="1" dirty="0">
              <a:solidFill>
                <a:srgbClr val="FFFF00"/>
              </a:solidFill>
              <a:latin typeface="Arial" pitchFamily="34" charset="0"/>
            </a:endParaRPr>
          </a:p>
        </p:txBody>
      </p:sp>
      <p:sp>
        <p:nvSpPr>
          <p:cNvPr id="7" name="Rectangle 6"/>
          <p:cNvSpPr/>
          <p:nvPr/>
        </p:nvSpPr>
        <p:spPr>
          <a:xfrm>
            <a:off x="47432" y="613115"/>
            <a:ext cx="4497578" cy="430887"/>
          </a:xfrm>
          <a:prstGeom prst="rect">
            <a:avLst/>
          </a:prstGeom>
        </p:spPr>
        <p:txBody>
          <a:bodyPr wrap="none">
            <a:spAutoFit/>
          </a:bodyPr>
          <a:lstStyle/>
          <a:p>
            <a:pPr fontAlgn="base" hangingPunct="0">
              <a:spcAft>
                <a:spcPts val="600"/>
              </a:spcAft>
            </a:pPr>
            <a:r>
              <a:rPr lang="en-US" sz="2200" b="1" dirty="0">
                <a:solidFill>
                  <a:srgbClr val="FF0000"/>
                </a:solidFill>
              </a:rPr>
              <a:t>Issues to </a:t>
            </a:r>
            <a:r>
              <a:rPr lang="en-US" sz="2200" b="1" dirty="0" smtClean="0">
                <a:solidFill>
                  <a:srgbClr val="FF0000"/>
                </a:solidFill>
              </a:rPr>
              <a:t>study (what the problems?)</a:t>
            </a:r>
            <a:endParaRPr lang="en-US" sz="2200" b="1" dirty="0">
              <a:solidFill>
                <a:srgbClr val="FF0000"/>
              </a:solidFill>
            </a:endParaRP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289879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1"/>
          <p:cNvSpPr/>
          <p:nvPr/>
        </p:nvSpPr>
        <p:spPr>
          <a:xfrm>
            <a:off x="77524" y="668392"/>
            <a:ext cx="6729748" cy="430887"/>
          </a:xfrm>
          <a:prstGeom prst="rect">
            <a:avLst/>
          </a:prstGeom>
        </p:spPr>
        <p:txBody>
          <a:bodyPr wrap="square">
            <a:spAutoFit/>
          </a:bodyPr>
          <a:lstStyle/>
          <a:p>
            <a:pPr fontAlgn="base" hangingPunct="0">
              <a:spcAft>
                <a:spcPts val="600"/>
              </a:spcAft>
            </a:pPr>
            <a:r>
              <a:rPr lang="en-US" sz="2200" b="1" dirty="0">
                <a:solidFill>
                  <a:srgbClr val="FF0000"/>
                </a:solidFill>
              </a:rPr>
              <a:t>Objectives</a:t>
            </a:r>
          </a:p>
        </p:txBody>
      </p:sp>
      <p:sp>
        <p:nvSpPr>
          <p:cNvPr id="4" name="Rectangle 3"/>
          <p:cNvSpPr/>
          <p:nvPr/>
        </p:nvSpPr>
        <p:spPr>
          <a:xfrm>
            <a:off x="395536" y="1283276"/>
            <a:ext cx="8640960" cy="1569660"/>
          </a:xfrm>
          <a:prstGeom prst="rect">
            <a:avLst/>
          </a:prstGeom>
        </p:spPr>
        <p:txBody>
          <a:bodyPr wrap="square">
            <a:spAutoFit/>
          </a:bodyPr>
          <a:lstStyle/>
          <a:p>
            <a:pPr algn="thaiDist"/>
            <a:r>
              <a:rPr lang="en-US" sz="2400" b="1" dirty="0" smtClean="0"/>
              <a:t>To study </a:t>
            </a:r>
            <a:r>
              <a:rPr lang="en-US" sz="2400" b="1" dirty="0"/>
              <a:t>and </a:t>
            </a:r>
            <a:r>
              <a:rPr lang="en-GB" sz="2400" b="1" dirty="0" smtClean="0"/>
              <a:t>evaluate the flyover - improved intersections</a:t>
            </a:r>
          </a:p>
          <a:p>
            <a:pPr marL="719138" indent="-539750" algn="thaiDist">
              <a:buFont typeface="Wingdings" panose="05000000000000000000" pitchFamily="2" charset="2"/>
              <a:buChar char="Ø"/>
            </a:pPr>
            <a:r>
              <a:rPr lang="en-US" sz="2400" b="1" dirty="0" smtClean="0"/>
              <a:t>Time delay ?</a:t>
            </a:r>
          </a:p>
          <a:p>
            <a:pPr marL="719138" indent="-539750" algn="thaiDist">
              <a:buFont typeface="Wingdings" panose="05000000000000000000" pitchFamily="2" charset="2"/>
              <a:buChar char="Ø"/>
            </a:pPr>
            <a:r>
              <a:rPr lang="en-US" sz="2400" b="1" dirty="0" smtClean="0"/>
              <a:t>Economic cost ?</a:t>
            </a:r>
          </a:p>
          <a:p>
            <a:pPr marL="719138" indent="-539750" algn="thaiDist">
              <a:buFont typeface="Wingdings" panose="05000000000000000000" pitchFamily="2" charset="2"/>
              <a:buChar char="Ø"/>
            </a:pPr>
            <a:r>
              <a:rPr lang="en-US" sz="2400" b="1" dirty="0" smtClean="0"/>
              <a:t>Problems ? </a:t>
            </a:r>
            <a:endParaRPr lang="en-US" sz="2400" b="1" dirty="0"/>
          </a:p>
        </p:txBody>
      </p:sp>
      <p:sp>
        <p:nvSpPr>
          <p:cNvPr id="5"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rgbClr val="FFFF00"/>
                </a:solidFill>
                <a:latin typeface="Arial" pitchFamily="34" charset="0"/>
              </a:rPr>
              <a:pPr/>
              <a:t>5</a:t>
            </a:fld>
            <a:endParaRPr lang="th-TH" sz="2000" b="1" dirty="0">
              <a:solidFill>
                <a:srgbClr val="FFFF00"/>
              </a:solidFill>
              <a:latin typeface="Arial" pitchFamily="34" charset="0"/>
            </a:endParaRPr>
          </a:p>
        </p:txBody>
      </p:sp>
      <p:sp>
        <p:nvSpPr>
          <p:cNvPr id="6"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chemeClr val="accent4">
                    <a:lumMod val="40000"/>
                    <a:lumOff val="60000"/>
                  </a:schemeClr>
                </a:solidFill>
              </a:rPr>
              <a:t>Methodology</a:t>
            </a:r>
            <a:endParaRPr lang="en-US" sz="1200" dirty="0">
              <a:solidFill>
                <a:schemeClr val="accent4">
                  <a:lumMod val="40000"/>
                  <a:lumOff val="60000"/>
                </a:schemeClr>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Data Collection</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Project Evaluation</a:t>
            </a:r>
            <a:endParaRPr lang="en-US" sz="1200" b="1" dirty="0">
              <a:solidFill>
                <a:schemeClr val="accent4">
                  <a:lumMod val="40000"/>
                  <a:lumOff val="60000"/>
                </a:schemeClr>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Cost-Benefit Analysis (CBA)</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1752777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สี่เหลี่ยมผืนผ้า 53"/>
          <p:cNvSpPr/>
          <p:nvPr/>
        </p:nvSpPr>
        <p:spPr>
          <a:xfrm>
            <a:off x="103483" y="146536"/>
            <a:ext cx="1763303" cy="430887"/>
          </a:xfrm>
          <a:prstGeom prst="rect">
            <a:avLst/>
          </a:prstGeom>
          <a:noFill/>
          <a:ln>
            <a:noFill/>
          </a:ln>
        </p:spPr>
        <p:txBody>
          <a:bodyPr wrap="none">
            <a:spAutoFit/>
          </a:bodyPr>
          <a:lstStyle/>
          <a:p>
            <a:pPr lvl="0" algn="ctr" eaLnBrk="0" fontAlgn="base" hangingPunct="0">
              <a:spcBef>
                <a:spcPct val="0"/>
              </a:spcBef>
              <a:spcAft>
                <a:spcPct val="0"/>
              </a:spcAft>
            </a:pPr>
            <a:r>
              <a:rPr lang="en-US" sz="2200" b="1" dirty="0" bmk="">
                <a:solidFill>
                  <a:srgbClr val="FF0000"/>
                </a:solidFill>
              </a:rPr>
              <a:t>Methodology</a:t>
            </a:r>
            <a:endParaRPr lang="en-US" sz="2200" b="1" dirty="0">
              <a:solidFill>
                <a:srgbClr val="FF0000"/>
              </a:solidFill>
            </a:endParaRPr>
          </a:p>
        </p:txBody>
      </p:sp>
      <p:sp>
        <p:nvSpPr>
          <p:cNvPr id="96"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chemeClr val="tx1"/>
                </a:solidFill>
                <a:latin typeface="Arial" pitchFamily="34" charset="0"/>
              </a:rPr>
              <a:t>6</a:t>
            </a:fld>
            <a:endParaRPr lang="th-TH" sz="2000" b="1" dirty="0">
              <a:solidFill>
                <a:schemeClr val="tx1"/>
              </a:solidFill>
              <a:latin typeface="Arial" pitchFamily="34" charset="0"/>
            </a:endParaRPr>
          </a:p>
        </p:txBody>
      </p:sp>
      <p:grpSp>
        <p:nvGrpSpPr>
          <p:cNvPr id="62" name="Group 32"/>
          <p:cNvGrpSpPr>
            <a:grpSpLocks/>
          </p:cNvGrpSpPr>
          <p:nvPr/>
        </p:nvGrpSpPr>
        <p:grpSpPr bwMode="auto">
          <a:xfrm>
            <a:off x="463324" y="946769"/>
            <a:ext cx="1012332" cy="524452"/>
            <a:chOff x="10094" y="3051"/>
            <a:chExt cx="712" cy="535"/>
          </a:xfrm>
        </p:grpSpPr>
        <p:grpSp>
          <p:nvGrpSpPr>
            <p:cNvPr id="63" name="Group 38"/>
            <p:cNvGrpSpPr>
              <a:grpSpLocks/>
            </p:cNvGrpSpPr>
            <p:nvPr/>
          </p:nvGrpSpPr>
          <p:grpSpPr bwMode="auto">
            <a:xfrm>
              <a:off x="10094" y="3158"/>
              <a:ext cx="605" cy="428"/>
              <a:chOff x="56182" y="12567"/>
              <a:chExt cx="21610" cy="9553"/>
            </a:xfrm>
          </p:grpSpPr>
          <p:cxnSp>
            <p:nvCxnSpPr>
              <p:cNvPr id="65" name="Straight Connector 40"/>
              <p:cNvCxnSpPr>
                <a:cxnSpLocks noChangeShapeType="1"/>
              </p:cNvCxnSpPr>
              <p:nvPr/>
            </p:nvCxnSpPr>
            <p:spPr bwMode="auto">
              <a:xfrm>
                <a:off x="56190" y="17754"/>
                <a:ext cx="21602" cy="0"/>
              </a:xfrm>
              <a:prstGeom prst="line">
                <a:avLst/>
              </a:prstGeom>
              <a:noFill/>
              <a:ln w="38100">
                <a:solidFill>
                  <a:srgbClr val="4A7EBB"/>
                </a:solidFill>
                <a:round/>
                <a:headEnd/>
                <a:tailEnd/>
              </a:ln>
              <a:extLst>
                <a:ext uri="{909E8E84-426E-40DD-AFC4-6F175D3DCCD1}">
                  <a14:hiddenFill xmlns:a14="http://schemas.microsoft.com/office/drawing/2010/main">
                    <a:noFill/>
                  </a14:hiddenFill>
                </a:ext>
              </a:extLst>
            </p:spPr>
          </p:cxnSp>
          <p:cxnSp>
            <p:nvCxnSpPr>
              <p:cNvPr id="66" name="Straight Connector 41"/>
              <p:cNvCxnSpPr>
                <a:cxnSpLocks noChangeShapeType="1"/>
              </p:cNvCxnSpPr>
              <p:nvPr/>
            </p:nvCxnSpPr>
            <p:spPr bwMode="auto">
              <a:xfrm>
                <a:off x="56190" y="18698"/>
                <a:ext cx="21602" cy="0"/>
              </a:xfrm>
              <a:prstGeom prst="line">
                <a:avLst/>
              </a:prstGeom>
              <a:noFill/>
              <a:ln w="38100">
                <a:solidFill>
                  <a:srgbClr val="4A7EBB"/>
                </a:solidFill>
                <a:round/>
                <a:headEnd/>
                <a:tailEnd/>
              </a:ln>
              <a:extLst>
                <a:ext uri="{909E8E84-426E-40DD-AFC4-6F175D3DCCD1}">
                  <a14:hiddenFill xmlns:a14="http://schemas.microsoft.com/office/drawing/2010/main">
                    <a:noFill/>
                  </a14:hiddenFill>
                </a:ext>
              </a:extLst>
            </p:spPr>
          </p:cxnSp>
          <p:cxnSp>
            <p:nvCxnSpPr>
              <p:cNvPr id="67" name="Straight Connector 42"/>
              <p:cNvCxnSpPr>
                <a:cxnSpLocks noChangeShapeType="1"/>
              </p:cNvCxnSpPr>
              <p:nvPr/>
            </p:nvCxnSpPr>
            <p:spPr bwMode="auto">
              <a:xfrm flipV="1">
                <a:off x="63530" y="12567"/>
                <a:ext cx="5761" cy="9553"/>
              </a:xfrm>
              <a:prstGeom prst="line">
                <a:avLst/>
              </a:prstGeom>
              <a:noFill/>
              <a:ln w="38100">
                <a:solidFill>
                  <a:srgbClr val="4A7EBB"/>
                </a:solidFill>
                <a:round/>
                <a:headEnd/>
                <a:tailEnd/>
              </a:ln>
              <a:extLst>
                <a:ext uri="{909E8E84-426E-40DD-AFC4-6F175D3DCCD1}">
                  <a14:hiddenFill xmlns:a14="http://schemas.microsoft.com/office/drawing/2010/main">
                    <a:noFill/>
                  </a14:hiddenFill>
                </a:ext>
              </a:extLst>
            </p:spPr>
          </p:cxnSp>
          <p:sp>
            <p:nvSpPr>
              <p:cNvPr id="68" name="Freeform 43"/>
              <p:cNvSpPr>
                <a:spLocks/>
              </p:cNvSpPr>
              <p:nvPr/>
            </p:nvSpPr>
            <p:spPr bwMode="auto">
              <a:xfrm>
                <a:off x="58482" y="14824"/>
                <a:ext cx="16378" cy="3327"/>
              </a:xfrm>
              <a:custGeom>
                <a:avLst/>
                <a:gdLst>
                  <a:gd name="T0" fmla="*/ 0 w 1547372"/>
                  <a:gd name="T1" fmla="*/ 161 h 192673"/>
                  <a:gd name="T2" fmla="*/ 46 w 1547372"/>
                  <a:gd name="T3" fmla="*/ 46 h 192673"/>
                  <a:gd name="T4" fmla="*/ 94 w 1547372"/>
                  <a:gd name="T5" fmla="*/ 0 h 192673"/>
                  <a:gd name="T6" fmla="*/ 145 w 1547372"/>
                  <a:gd name="T7" fmla="*/ 36 h 192673"/>
                  <a:gd name="T8" fmla="*/ 194 w 1547372"/>
                  <a:gd name="T9" fmla="*/ 171 h 192673"/>
                  <a:gd name="T10" fmla="*/ 0 60000 65536"/>
                  <a:gd name="T11" fmla="*/ 0 60000 65536"/>
                  <a:gd name="T12" fmla="*/ 0 60000 65536"/>
                  <a:gd name="T13" fmla="*/ 0 60000 65536"/>
                  <a:gd name="T14" fmla="*/ 0 60000 65536"/>
                  <a:gd name="T15" fmla="*/ 0 w 1547372"/>
                  <a:gd name="T16" fmla="*/ 0 h 192673"/>
                  <a:gd name="T17" fmla="*/ 1547372 w 1547372"/>
                  <a:gd name="T18" fmla="*/ 192673 h 192673"/>
                </a:gdLst>
                <a:ahLst/>
                <a:cxnLst>
                  <a:cxn ang="T10">
                    <a:pos x="T0" y="T1"/>
                  </a:cxn>
                  <a:cxn ang="T11">
                    <a:pos x="T2" y="T3"/>
                  </a:cxn>
                  <a:cxn ang="T12">
                    <a:pos x="T4" y="T5"/>
                  </a:cxn>
                  <a:cxn ang="T13">
                    <a:pos x="T6" y="T7"/>
                  </a:cxn>
                  <a:cxn ang="T14">
                    <a:pos x="T8" y="T9"/>
                  </a:cxn>
                </a:cxnLst>
                <a:rect l="T15" t="T16" r="T17" b="T18"/>
                <a:pathLst>
                  <a:path w="1547372" h="192673">
                    <a:moveTo>
                      <a:pt x="0" y="180573"/>
                    </a:moveTo>
                    <a:cubicBezTo>
                      <a:pt x="128209" y="137030"/>
                      <a:pt x="238421" y="82152"/>
                      <a:pt x="363873" y="52093"/>
                    </a:cubicBezTo>
                    <a:cubicBezTo>
                      <a:pt x="489325" y="22034"/>
                      <a:pt x="620921" y="2123"/>
                      <a:pt x="752711" y="219"/>
                    </a:cubicBezTo>
                    <a:cubicBezTo>
                      <a:pt x="884501" y="-1685"/>
                      <a:pt x="1022170" y="8594"/>
                      <a:pt x="1154613" y="40670"/>
                    </a:cubicBezTo>
                    <a:cubicBezTo>
                      <a:pt x="1287057" y="72746"/>
                      <a:pt x="1484477" y="166064"/>
                      <a:pt x="1547372" y="192673"/>
                    </a:cubicBezTo>
                  </a:path>
                </a:pathLst>
              </a:custGeom>
              <a:noFill/>
              <a:ln w="76200">
                <a:solidFill>
                  <a:srgbClr val="4A7EB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sp>
            <p:nvSpPr>
              <p:cNvPr id="69" name="Rectangle 44"/>
              <p:cNvSpPr>
                <a:spLocks noChangeArrowheads="1"/>
              </p:cNvSpPr>
              <p:nvPr/>
            </p:nvSpPr>
            <p:spPr bwMode="auto">
              <a:xfrm>
                <a:off x="56182" y="17928"/>
                <a:ext cx="21602" cy="598"/>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grpSp>
        <p:pic>
          <p:nvPicPr>
            <p:cNvPr id="64" name="Picture 4" descr="https://encrypted-tbn1.google.com/images?q=tbn:ANd9GcRUWDqqZQG99LVM4RQVJ5PAwiS575St5pY53_TOwaXkUa-LAifO-Q"/>
            <p:cNvPicPr>
              <a:picLocks noChangeAspect="1" noChangeArrowheads="1"/>
            </p:cNvPicPr>
            <p:nvPr/>
          </p:nvPicPr>
          <p:blipFill>
            <a:blip r:embed="rId2">
              <a:extLst>
                <a:ext uri="{28A0092B-C50C-407E-A947-70E740481C1C}">
                  <a14:useLocalDpi xmlns:a14="http://schemas.microsoft.com/office/drawing/2010/main" val="0"/>
                </a:ext>
              </a:extLst>
            </a:blip>
            <a:srcRect l="24936" r="24544"/>
            <a:stretch>
              <a:fillRect/>
            </a:stretch>
          </p:blipFill>
          <p:spPr bwMode="auto">
            <a:xfrm>
              <a:off x="10706" y="3051"/>
              <a:ext cx="10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236381" y="591558"/>
            <a:ext cx="6207827" cy="6077802"/>
            <a:chOff x="236381" y="591558"/>
            <a:chExt cx="3630529" cy="6077802"/>
          </a:xfrm>
        </p:grpSpPr>
        <p:sp>
          <p:nvSpPr>
            <p:cNvPr id="10" name="TextBox 4"/>
            <p:cNvSpPr txBox="1">
              <a:spLocks noChangeArrowheads="1"/>
            </p:cNvSpPr>
            <p:nvPr/>
          </p:nvSpPr>
          <p:spPr bwMode="auto">
            <a:xfrm>
              <a:off x="236381" y="591558"/>
              <a:ext cx="1465593" cy="28898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(1) Literature Review</a:t>
              </a:r>
              <a:endParaRPr kumimoji="0" lang="en-US" b="0" i="0" u="none" strike="noStrike" cap="none" normalizeH="0" baseline="0" dirty="0" smtClean="0">
                <a:ln>
                  <a:noFill/>
                </a:ln>
                <a:solidFill>
                  <a:schemeClr val="tx1"/>
                </a:solidFill>
                <a:effectLst/>
                <a:latin typeface="Arial" panose="020B0604020202020204" pitchFamily="34" charset="0"/>
              </a:endParaRPr>
            </a:p>
          </p:txBody>
        </p:sp>
        <p:cxnSp>
          <p:nvCxnSpPr>
            <p:cNvPr id="42" name="Straight Arrow Connector 64"/>
            <p:cNvCxnSpPr>
              <a:cxnSpLocks noChangeShapeType="1"/>
            </p:cNvCxnSpPr>
            <p:nvPr/>
          </p:nvCxnSpPr>
          <p:spPr bwMode="auto">
            <a:xfrm>
              <a:off x="1701974" y="723767"/>
              <a:ext cx="216000" cy="0"/>
            </a:xfrm>
            <a:prstGeom prst="straightConnector1">
              <a:avLst/>
            </a:prstGeom>
            <a:noFill/>
            <a:ln w="9525">
              <a:solidFill>
                <a:srgbClr val="4A7EBB"/>
              </a:solidFill>
              <a:round/>
              <a:headEnd/>
              <a:tailEnd type="arrow" w="med" len="med"/>
            </a:ln>
            <a:extLst>
              <a:ext uri="{909E8E84-426E-40DD-AFC4-6F175D3DCCD1}">
                <a14:hiddenFill xmlns:a14="http://schemas.microsoft.com/office/drawing/2010/main">
                  <a:noFill/>
                </a14:hiddenFill>
              </a:ext>
            </a:extLst>
          </p:spPr>
        </p:cxnSp>
        <p:sp>
          <p:nvSpPr>
            <p:cNvPr id="13" name="Rectangle 13"/>
            <p:cNvSpPr>
              <a:spLocks noChangeArrowheads="1"/>
            </p:cNvSpPr>
            <p:nvPr/>
          </p:nvSpPr>
          <p:spPr bwMode="auto">
            <a:xfrm>
              <a:off x="1917974" y="591558"/>
              <a:ext cx="1948936" cy="99948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
                  <a:srgbClr val="000000"/>
                </a:buClr>
                <a:buSzTx/>
                <a:buFont typeface="Angsana New" panose="02020603050405020304" pitchFamily="18" charset="-34"/>
                <a:buChar char="-"/>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Safer Roads</a:t>
              </a:r>
              <a:r>
                <a:rPr kumimoji="0" lang="en-US" sz="1050" b="0" i="0" u="none" strike="noStrike" cap="none" normalizeH="0" baseline="0" dirty="0" smtClean="0">
                  <a:ln>
                    <a:noFill/>
                  </a:ln>
                  <a:solidFill>
                    <a:schemeClr val="tx1"/>
                  </a:solidFill>
                  <a:effectLst/>
                  <a:latin typeface="Times New Roman" panose="02020603050405020304" pitchFamily="18" charset="0"/>
                  <a:cs typeface="Angsana New" panose="02020603050405020304" pitchFamily="18" charset="-34"/>
                </a:rPr>
                <a:t>,</a:t>
              </a:r>
            </a:p>
            <a:p>
              <a:pPr marL="0" marR="0" lvl="0" indent="0" algn="l" defTabSz="914400" rtl="0" eaLnBrk="0" fontAlgn="base" latinLnBrk="0" hangingPunct="0">
                <a:lnSpc>
                  <a:spcPct val="100000"/>
                </a:lnSpc>
                <a:spcBef>
                  <a:spcPct val="0"/>
                </a:spcBef>
                <a:spcAft>
                  <a:spcPct val="0"/>
                </a:spcAft>
                <a:buClrTx/>
                <a:buSzTx/>
                <a:buFont typeface="Angsana New" panose="02020603050405020304" pitchFamily="18" charset="-34"/>
                <a:buChar char="-"/>
                <a:tabLst/>
              </a:pPr>
              <a:r>
                <a:rPr kumimoji="0" lang="en-US" sz="1050" b="0" i="0" u="none" strike="noStrike" cap="none" normalizeH="0" baseline="0" dirty="0" smtClean="0">
                  <a:ln>
                    <a:noFill/>
                  </a:ln>
                  <a:solidFill>
                    <a:schemeClr val="tx1"/>
                  </a:solidFill>
                  <a:effectLst/>
                  <a:latin typeface="Times New Roman" panose="02020603050405020304" pitchFamily="18" charset="0"/>
                  <a:cs typeface="Angsana New" panose="02020603050405020304" pitchFamily="18" charset="-34"/>
                </a:rPr>
                <a:t>Intersection design,</a:t>
              </a:r>
            </a:p>
            <a:p>
              <a:pPr marL="0" marR="0" lvl="0" indent="0" algn="l" defTabSz="914400" rtl="0" eaLnBrk="0" fontAlgn="base" latinLnBrk="0" hangingPunct="0">
                <a:lnSpc>
                  <a:spcPct val="100000"/>
                </a:lnSpc>
                <a:spcBef>
                  <a:spcPct val="0"/>
                </a:spcBef>
                <a:spcAft>
                  <a:spcPct val="0"/>
                </a:spcAft>
                <a:buClr>
                  <a:srgbClr val="000000"/>
                </a:buClr>
                <a:buSzTx/>
                <a:buFont typeface="Angsana New" panose="02020603050405020304" pitchFamily="18" charset="-34"/>
                <a:buChar char="-"/>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Flyover construction project,</a:t>
              </a:r>
              <a:endParaRPr kumimoji="0" lang="en-US" sz="1050" b="0" i="0" u="none" strike="noStrike" cap="none" normalizeH="0" baseline="0" dirty="0" smtClean="0">
                <a:ln>
                  <a:noFill/>
                </a:ln>
                <a:solidFill>
                  <a:schemeClr val="tx1"/>
                </a:solidFill>
                <a:effectLst/>
                <a:latin typeface="Times New Roman" panose="02020603050405020304" pitchFamily="18" charset="0"/>
                <a:cs typeface="Angsana New" panose="02020603050405020304" pitchFamily="18" charset="-34"/>
              </a:endParaRPr>
            </a:p>
            <a:p>
              <a:pPr marL="0" marR="0" lvl="0" indent="0" algn="l" defTabSz="914400" rtl="0" eaLnBrk="0" fontAlgn="base" latinLnBrk="0" hangingPunct="0">
                <a:lnSpc>
                  <a:spcPct val="100000"/>
                </a:lnSpc>
                <a:spcBef>
                  <a:spcPct val="0"/>
                </a:spcBef>
                <a:spcAft>
                  <a:spcPct val="0"/>
                </a:spcAft>
                <a:buClr>
                  <a:srgbClr val="000000"/>
                </a:buClr>
                <a:buSzTx/>
                <a:buFont typeface="Angsana New" panose="02020603050405020304" pitchFamily="18" charset="-34"/>
                <a:buChar char="-"/>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Traffic Accident Costing,</a:t>
              </a:r>
              <a:endParaRPr kumimoji="0" lang="th-TH" sz="1050" b="0" i="0" u="none" strike="noStrike" cap="none" normalizeH="0" baseline="0" dirty="0" smtClean="0">
                <a:ln>
                  <a:noFill/>
                </a:ln>
                <a:solidFill>
                  <a:schemeClr val="tx1"/>
                </a:solidFill>
                <a:effectLst/>
                <a:latin typeface="Angsana New" panose="02020603050405020304" pitchFamily="18" charset="-34"/>
                <a:cs typeface="Angsana New" panose="02020603050405020304" pitchFamily="18" charset="-34"/>
              </a:endParaRPr>
            </a:p>
            <a:p>
              <a:pPr marL="0" marR="0" lvl="0" indent="0" algn="l" defTabSz="914400" rtl="0" eaLnBrk="0" fontAlgn="base" latinLnBrk="0" hangingPunct="0">
                <a:lnSpc>
                  <a:spcPct val="100000"/>
                </a:lnSpc>
                <a:spcBef>
                  <a:spcPct val="0"/>
                </a:spcBef>
                <a:spcAft>
                  <a:spcPct val="0"/>
                </a:spcAft>
                <a:buClr>
                  <a:srgbClr val="000000"/>
                </a:buClr>
                <a:buSzTx/>
                <a:buFont typeface="Angsana New" panose="02020603050405020304" pitchFamily="18" charset="-34"/>
                <a:buChar char="-"/>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Cost-Benefit Analysis, and  </a:t>
              </a:r>
              <a:endParaRPr kumimoji="0" lang="th-TH" sz="1050" b="0" i="0" u="none" strike="noStrike" cap="none" normalizeH="0" baseline="0" dirty="0" smtClean="0">
                <a:ln>
                  <a:noFill/>
                </a:ln>
                <a:solidFill>
                  <a:schemeClr val="tx1"/>
                </a:solidFill>
                <a:effectLst/>
                <a:latin typeface="Angsana New" panose="02020603050405020304" pitchFamily="18" charset="-34"/>
                <a:cs typeface="Angsana New" panose="02020603050405020304" pitchFamily="18" charset="-34"/>
              </a:endParaRPr>
            </a:p>
            <a:p>
              <a:pPr marL="0" marR="0" lvl="0" indent="0" algn="l" defTabSz="914400" rtl="0" eaLnBrk="0" fontAlgn="base" latinLnBrk="0" hangingPunct="0">
                <a:lnSpc>
                  <a:spcPct val="100000"/>
                </a:lnSpc>
                <a:spcBef>
                  <a:spcPct val="0"/>
                </a:spcBef>
                <a:spcAft>
                  <a:spcPct val="0"/>
                </a:spcAft>
                <a:buClr>
                  <a:srgbClr val="000000"/>
                </a:buClr>
                <a:buSzTx/>
                <a:buFont typeface="Angsana New" panose="02020603050405020304" pitchFamily="18" charset="-34"/>
                <a:buChar char="-"/>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SIDRA.,</a:t>
              </a:r>
              <a:endParaRPr kumimoji="0" lang="en-US" b="0" i="0" u="none" strike="noStrike" cap="none" normalizeH="0" baseline="0" dirty="0" smtClean="0">
                <a:ln>
                  <a:noFill/>
                </a:ln>
                <a:solidFill>
                  <a:schemeClr val="tx1"/>
                </a:solidFill>
                <a:effectLst/>
                <a:latin typeface="Arial" panose="020B0604020202020204" pitchFamily="34" charset="0"/>
              </a:endParaRPr>
            </a:p>
          </p:txBody>
        </p:sp>
        <p:cxnSp>
          <p:nvCxnSpPr>
            <p:cNvPr id="70" name="Straight Arrow Connector 45"/>
            <p:cNvCxnSpPr>
              <a:cxnSpLocks noChangeShapeType="1"/>
            </p:cNvCxnSpPr>
            <p:nvPr/>
          </p:nvCxnSpPr>
          <p:spPr bwMode="auto">
            <a:xfrm>
              <a:off x="1183404" y="866991"/>
              <a:ext cx="0" cy="82800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71" name="ตัวเชื่อมต่อตรง 41"/>
            <p:cNvCxnSpPr>
              <a:cxnSpLocks noChangeShapeType="1"/>
            </p:cNvCxnSpPr>
            <p:nvPr/>
          </p:nvCxnSpPr>
          <p:spPr bwMode="auto">
            <a:xfrm>
              <a:off x="269171" y="1642256"/>
              <a:ext cx="3573049" cy="0"/>
            </a:xfrm>
            <a:prstGeom prst="line">
              <a:avLst/>
            </a:prstGeom>
            <a:noFill/>
            <a:ln w="3175" cap="rnd">
              <a:solidFill>
                <a:srgbClr val="808080"/>
              </a:solidFill>
              <a:prstDash val="sysDot"/>
              <a:round/>
              <a:headEnd/>
              <a:tailEnd/>
            </a:ln>
            <a:extLst>
              <a:ext uri="{909E8E84-426E-40DD-AFC4-6F175D3DCCD1}">
                <a14:hiddenFill xmlns:a14="http://schemas.microsoft.com/office/drawing/2010/main">
                  <a:noFill/>
                </a14:hiddenFill>
              </a:ext>
            </a:extLst>
          </p:spPr>
        </p:cxnSp>
        <p:sp>
          <p:nvSpPr>
            <p:cNvPr id="72" name="TextBox 6"/>
            <p:cNvSpPr txBox="1">
              <a:spLocks noChangeArrowheads="1"/>
            </p:cNvSpPr>
            <p:nvPr/>
          </p:nvSpPr>
          <p:spPr bwMode="auto">
            <a:xfrm>
              <a:off x="241244" y="1699378"/>
              <a:ext cx="1460730" cy="30448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(2) Case Study selection  </a:t>
              </a:r>
              <a:endParaRPr kumimoji="0" lang="en-US" b="0" i="0" u="none" strike="noStrike" cap="none" normalizeH="0" baseline="0" smtClean="0">
                <a:ln>
                  <a:noFill/>
                </a:ln>
                <a:solidFill>
                  <a:schemeClr val="tx1"/>
                </a:solidFill>
                <a:effectLst/>
                <a:latin typeface="Arial" panose="020B0604020202020204" pitchFamily="34" charset="0"/>
              </a:endParaRPr>
            </a:p>
          </p:txBody>
        </p:sp>
        <p:cxnSp>
          <p:nvCxnSpPr>
            <p:cNvPr id="73" name="Straight Arrow Connector 64"/>
            <p:cNvCxnSpPr>
              <a:cxnSpLocks noChangeShapeType="1"/>
            </p:cNvCxnSpPr>
            <p:nvPr/>
          </p:nvCxnSpPr>
          <p:spPr bwMode="auto">
            <a:xfrm>
              <a:off x="1726486" y="1861665"/>
              <a:ext cx="176998" cy="0"/>
            </a:xfrm>
            <a:prstGeom prst="straightConnector1">
              <a:avLst/>
            </a:prstGeom>
            <a:noFill/>
            <a:ln w="9525">
              <a:solidFill>
                <a:srgbClr val="4A7EBB"/>
              </a:solidFill>
              <a:round/>
              <a:headEnd/>
              <a:tailEnd type="arrow" w="med" len="med"/>
            </a:ln>
            <a:extLst>
              <a:ext uri="{909E8E84-426E-40DD-AFC4-6F175D3DCCD1}">
                <a14:hiddenFill xmlns:a14="http://schemas.microsoft.com/office/drawing/2010/main">
                  <a:noFill/>
                </a14:hiddenFill>
              </a:ext>
            </a:extLst>
          </p:spPr>
        </p:cxnSp>
        <p:sp>
          <p:nvSpPr>
            <p:cNvPr id="74" name="Rectangle 25"/>
            <p:cNvSpPr>
              <a:spLocks noChangeArrowheads="1"/>
            </p:cNvSpPr>
            <p:nvPr/>
          </p:nvSpPr>
          <p:spPr bwMode="auto">
            <a:xfrm>
              <a:off x="1923808" y="1693056"/>
              <a:ext cx="1943102" cy="571545"/>
            </a:xfrm>
            <a:prstGeom prst="rect">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ct val="0"/>
                </a:spcAft>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At-grade intersection</a:t>
              </a:r>
              <a:r>
                <a:rPr kumimoji="0" lang="en-US"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 </a:t>
              </a: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converted</a:t>
              </a:r>
            </a:p>
            <a:p>
              <a:pPr marL="0" lvl="0" indent="0" eaLnBrk="0" fontAlgn="base" latinLnBrk="0" hangingPunct="0">
                <a:lnSpc>
                  <a:spcPct val="100000"/>
                </a:lnSpc>
                <a:spcBef>
                  <a:spcPct val="0"/>
                </a:spcBef>
                <a:spcAft>
                  <a:spcPct val="0"/>
                </a:spcAft>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 to</a:t>
              </a:r>
              <a:r>
                <a:rPr kumimoji="0" lang="en-US"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 </a:t>
              </a: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the flyover</a:t>
              </a:r>
              <a:r>
                <a:rPr kumimoji="0" lang="th-TH" sz="1050" b="0" i="0" u="none" strike="noStrike" cap="none" normalizeH="0" baseline="0" smtClean="0">
                  <a:ln>
                    <a:noFill/>
                  </a:ln>
                  <a:solidFill>
                    <a:schemeClr val="tx1"/>
                  </a:solidFill>
                  <a:effectLst/>
                  <a:latin typeface="Angsana New" panose="02020603050405020304" pitchFamily="18" charset="-34"/>
                  <a:cs typeface="Angsana New" panose="02020603050405020304" pitchFamily="18" charset="-34"/>
                </a:rPr>
                <a:t> </a:t>
              </a:r>
              <a:r>
                <a:rPr kumimoji="0" lang="en-US"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improved intersection</a:t>
              </a:r>
              <a:endParaRPr kumimoji="0" lang="en-US" b="0" i="0" u="none" strike="noStrike" cap="none" normalizeH="0" baseline="0" smtClean="0">
                <a:ln>
                  <a:noFill/>
                </a:ln>
                <a:solidFill>
                  <a:schemeClr val="tx1"/>
                </a:solidFill>
                <a:effectLst/>
                <a:latin typeface="Arial" panose="020B0604020202020204" pitchFamily="34" charset="0"/>
              </a:endParaRPr>
            </a:p>
          </p:txBody>
        </p:sp>
        <p:cxnSp>
          <p:nvCxnSpPr>
            <p:cNvPr id="75" name="Straight Arrow Connector 81"/>
            <p:cNvCxnSpPr>
              <a:cxnSpLocks noChangeShapeType="1"/>
            </p:cNvCxnSpPr>
            <p:nvPr/>
          </p:nvCxnSpPr>
          <p:spPr bwMode="auto">
            <a:xfrm>
              <a:off x="2770216" y="2267941"/>
              <a:ext cx="0" cy="124197"/>
            </a:xfrm>
            <a:prstGeom prst="straightConnector1">
              <a:avLst/>
            </a:prstGeom>
            <a:noFill/>
            <a:ln w="9525">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76" name="Straight Arrow Connector 45"/>
            <p:cNvCxnSpPr>
              <a:cxnSpLocks noChangeShapeType="1"/>
            </p:cNvCxnSpPr>
            <p:nvPr/>
          </p:nvCxnSpPr>
          <p:spPr bwMode="auto">
            <a:xfrm>
              <a:off x="1170704" y="2014462"/>
              <a:ext cx="0" cy="36000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77" name="Straight Arrow Connector 64"/>
            <p:cNvCxnSpPr>
              <a:cxnSpLocks noChangeShapeType="1"/>
            </p:cNvCxnSpPr>
            <p:nvPr/>
          </p:nvCxnSpPr>
          <p:spPr bwMode="auto">
            <a:xfrm>
              <a:off x="1723003" y="2536601"/>
              <a:ext cx="180000" cy="0"/>
            </a:xfrm>
            <a:prstGeom prst="straightConnector1">
              <a:avLst/>
            </a:prstGeom>
            <a:noFill/>
            <a:ln w="9525">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78" name="ตัวเชื่อมต่อตรง 39"/>
            <p:cNvCxnSpPr>
              <a:cxnSpLocks noChangeShapeType="1"/>
            </p:cNvCxnSpPr>
            <p:nvPr/>
          </p:nvCxnSpPr>
          <p:spPr bwMode="auto">
            <a:xfrm>
              <a:off x="276792" y="2341338"/>
              <a:ext cx="3571104" cy="0"/>
            </a:xfrm>
            <a:prstGeom prst="line">
              <a:avLst/>
            </a:prstGeom>
            <a:noFill/>
            <a:ln w="3175" cap="rnd">
              <a:solidFill>
                <a:srgbClr val="808080"/>
              </a:solidFill>
              <a:prstDash val="sysDot"/>
              <a:round/>
              <a:headEnd/>
              <a:tailEnd/>
            </a:ln>
            <a:extLst>
              <a:ext uri="{909E8E84-426E-40DD-AFC4-6F175D3DCCD1}">
                <a14:hiddenFill xmlns:a14="http://schemas.microsoft.com/office/drawing/2010/main">
                  <a:noFill/>
                </a14:hiddenFill>
              </a:ext>
            </a:extLst>
          </p:spPr>
        </p:cxnSp>
        <p:sp>
          <p:nvSpPr>
            <p:cNvPr id="79" name="TextBox 7"/>
            <p:cNvSpPr txBox="1">
              <a:spLocks noChangeArrowheads="1"/>
            </p:cNvSpPr>
            <p:nvPr/>
          </p:nvSpPr>
          <p:spPr bwMode="auto">
            <a:xfrm>
              <a:off x="236381" y="2381372"/>
              <a:ext cx="1470455" cy="2724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(3) Data Collection    </a:t>
              </a:r>
              <a:endParaRPr kumimoji="0" lang="en-US" b="0" i="0" u="none" strike="noStrike" cap="none" normalizeH="0" baseline="0" smtClean="0">
                <a:ln>
                  <a:noFill/>
                </a:ln>
                <a:solidFill>
                  <a:schemeClr val="tx1"/>
                </a:solidFill>
                <a:effectLst/>
                <a:latin typeface="Arial" panose="020B0604020202020204" pitchFamily="34" charset="0"/>
              </a:endParaRPr>
            </a:p>
          </p:txBody>
        </p:sp>
        <p:sp>
          <p:nvSpPr>
            <p:cNvPr id="80" name="Rectangle 25"/>
            <p:cNvSpPr>
              <a:spLocks noChangeArrowheads="1"/>
            </p:cNvSpPr>
            <p:nvPr/>
          </p:nvSpPr>
          <p:spPr bwMode="auto">
            <a:xfrm>
              <a:off x="1917974" y="2394849"/>
              <a:ext cx="1948936" cy="220349"/>
            </a:xfrm>
            <a:prstGeom prst="rect">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ct val="0"/>
                </a:spcAft>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Before, during and after</a:t>
              </a:r>
              <a:endParaRPr kumimoji="0" lang="en-US" b="0" i="0" u="none" strike="noStrike" cap="none" normalizeH="0" baseline="0" smtClean="0">
                <a:ln>
                  <a:noFill/>
                </a:ln>
                <a:solidFill>
                  <a:schemeClr val="tx1"/>
                </a:solidFill>
                <a:effectLst/>
                <a:latin typeface="Arial" panose="020B0604020202020204" pitchFamily="34" charset="0"/>
              </a:endParaRPr>
            </a:p>
          </p:txBody>
        </p:sp>
        <p:sp>
          <p:nvSpPr>
            <p:cNvPr id="85" name="Rectangle 25"/>
            <p:cNvSpPr>
              <a:spLocks noChangeArrowheads="1"/>
            </p:cNvSpPr>
            <p:nvPr/>
          </p:nvSpPr>
          <p:spPr bwMode="auto">
            <a:xfrm>
              <a:off x="1916184" y="2626825"/>
              <a:ext cx="1948936" cy="717136"/>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ct val="0"/>
                </a:spcAft>
                <a:tabLst/>
              </a:pPr>
              <a:r>
                <a:rPr kumimoji="0" lang="en-US"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 Traffic movement - Delay </a:t>
              </a:r>
            </a:p>
            <a:p>
              <a:pPr marL="0" lvl="0" indent="0" eaLnBrk="0" fontAlgn="base" latinLnBrk="0" hangingPunct="0">
                <a:lnSpc>
                  <a:spcPct val="100000"/>
                </a:lnSpc>
                <a:spcBef>
                  <a:spcPct val="0"/>
                </a:spcBef>
                <a:spcAft>
                  <a:spcPct val="0"/>
                </a:spcAft>
                <a:tabLst/>
              </a:pPr>
              <a:r>
                <a:rPr kumimoji="0" lang="en-US"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 Physical layout - Accidents,</a:t>
              </a:r>
            </a:p>
            <a:p>
              <a:pPr marL="0" lvl="0" indent="0" eaLnBrk="0" fontAlgn="base" latinLnBrk="0" hangingPunct="0">
                <a:lnSpc>
                  <a:spcPct val="100000"/>
                </a:lnSpc>
                <a:spcBef>
                  <a:spcPct val="0"/>
                </a:spcBef>
                <a:spcAft>
                  <a:spcPct val="0"/>
                </a:spcAft>
                <a:tabLst/>
              </a:pPr>
              <a:r>
                <a:rPr kumimoji="0" lang="en-US"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 Traffic signal - Road safety audit </a:t>
              </a:r>
            </a:p>
            <a:p>
              <a:pPr marL="0" lvl="0" indent="0" eaLnBrk="0" fontAlgn="base" latinLnBrk="0" hangingPunct="0">
                <a:lnSpc>
                  <a:spcPct val="100000"/>
                </a:lnSpc>
                <a:spcBef>
                  <a:spcPct val="0"/>
                </a:spcBef>
                <a:spcAft>
                  <a:spcPct val="0"/>
                </a:spcAft>
                <a:tabLst/>
              </a:pPr>
              <a:r>
                <a:rPr kumimoji="0" lang="th-TH"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a:t>
              </a:r>
              <a:r>
                <a:rPr kumimoji="0" lang="en-US" sz="1050" b="0" i="0" u="none" strike="noStrike" cap="none" normalizeH="0" baseline="0" smtClean="0">
                  <a:ln>
                    <a:noFill/>
                  </a:ln>
                  <a:solidFill>
                    <a:schemeClr val="tx1"/>
                  </a:solidFill>
                  <a:effectLst/>
                  <a:latin typeface="Times New Roman" panose="02020603050405020304" pitchFamily="18" charset="0"/>
                  <a:cs typeface="Angsana New" panose="02020603050405020304" pitchFamily="18" charset="-34"/>
                </a:rPr>
                <a:t> Construction cost</a:t>
              </a:r>
              <a:endParaRPr kumimoji="0" lang="en-US" b="0" i="0" u="none" strike="noStrike" cap="none" normalizeH="0" baseline="0" smtClean="0">
                <a:ln>
                  <a:noFill/>
                </a:ln>
                <a:solidFill>
                  <a:schemeClr val="tx1"/>
                </a:solidFill>
                <a:effectLst/>
                <a:latin typeface="Arial" panose="020B0604020202020204" pitchFamily="34" charset="0"/>
              </a:endParaRPr>
            </a:p>
          </p:txBody>
        </p:sp>
        <p:cxnSp>
          <p:nvCxnSpPr>
            <p:cNvPr id="89" name="Straight Arrow Connector 58"/>
            <p:cNvCxnSpPr>
              <a:cxnSpLocks noChangeShapeType="1"/>
            </p:cNvCxnSpPr>
            <p:nvPr/>
          </p:nvCxnSpPr>
          <p:spPr bwMode="auto">
            <a:xfrm>
              <a:off x="1170704" y="2660153"/>
              <a:ext cx="0" cy="75600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90" name="ตัวเชื่อมต่อตรง 40"/>
            <p:cNvCxnSpPr>
              <a:cxnSpLocks noChangeShapeType="1"/>
            </p:cNvCxnSpPr>
            <p:nvPr/>
          </p:nvCxnSpPr>
          <p:spPr bwMode="auto">
            <a:xfrm>
              <a:off x="268855" y="3369641"/>
              <a:ext cx="3573050" cy="0"/>
            </a:xfrm>
            <a:prstGeom prst="line">
              <a:avLst/>
            </a:prstGeom>
            <a:noFill/>
            <a:ln w="3175" cap="rnd">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3" name="ตัวเชื่อมต่อหักมุม 51"/>
            <p:cNvCxnSpPr>
              <a:cxnSpLocks noChangeShapeType="1"/>
            </p:cNvCxnSpPr>
            <p:nvPr/>
          </p:nvCxnSpPr>
          <p:spPr bwMode="auto">
            <a:xfrm>
              <a:off x="1718082" y="3544631"/>
              <a:ext cx="1263235" cy="0"/>
            </a:xfrm>
            <a:prstGeom prst="straightConnector1">
              <a:avLst/>
            </a:prstGeom>
            <a:noFill/>
            <a:ln w="9525">
              <a:solidFill>
                <a:srgbClr val="4A7EBB"/>
              </a:solidFill>
              <a:round/>
              <a:headEnd/>
              <a:tailEnd type="arrow" w="sm" len="sm"/>
            </a:ln>
            <a:extLst>
              <a:ext uri="{909E8E84-426E-40DD-AFC4-6F175D3DCCD1}">
                <a14:hiddenFill xmlns:a14="http://schemas.microsoft.com/office/drawing/2010/main">
                  <a:noFill/>
                </a14:hiddenFill>
              </a:ext>
            </a:extLst>
          </p:spPr>
        </p:cxnSp>
        <p:cxnSp>
          <p:nvCxnSpPr>
            <p:cNvPr id="94" name="Straight Arrow Connector 64"/>
            <p:cNvCxnSpPr>
              <a:cxnSpLocks noChangeShapeType="1"/>
            </p:cNvCxnSpPr>
            <p:nvPr/>
          </p:nvCxnSpPr>
          <p:spPr bwMode="auto">
            <a:xfrm>
              <a:off x="2480243" y="3680513"/>
              <a:ext cx="0" cy="70110"/>
            </a:xfrm>
            <a:prstGeom prst="straightConnector1">
              <a:avLst/>
            </a:prstGeom>
            <a:noFill/>
            <a:ln w="9525">
              <a:solidFill>
                <a:srgbClr val="4A7EBB"/>
              </a:solidFill>
              <a:round/>
              <a:headEnd/>
              <a:tailEnd type="none" w="sm" len="sm"/>
            </a:ln>
            <a:extLst>
              <a:ext uri="{909E8E84-426E-40DD-AFC4-6F175D3DCCD1}">
                <a14:hiddenFill xmlns:a14="http://schemas.microsoft.com/office/drawing/2010/main">
                  <a:noFill/>
                </a14:hiddenFill>
              </a:ext>
            </a:extLst>
          </p:spPr>
        </p:cxnSp>
        <p:sp>
          <p:nvSpPr>
            <p:cNvPr id="97" name="TextBox 24"/>
            <p:cNvSpPr txBox="1">
              <a:spLocks noChangeArrowheads="1"/>
            </p:cNvSpPr>
            <p:nvPr/>
          </p:nvSpPr>
          <p:spPr bwMode="auto">
            <a:xfrm>
              <a:off x="1903484" y="3738980"/>
              <a:ext cx="1955748" cy="1845638"/>
            </a:xfrm>
            <a:prstGeom prst="rect">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buClr>
                  <a:srgbClr val="000000"/>
                </a:buClr>
                <a:buFont typeface="Wingdings" panose="05000000000000000000" pitchFamily="2" charset="2"/>
                <a:buChar char="v"/>
              </a:pPr>
              <a:r>
                <a:rPr lang="en-US" sz="1050" dirty="0">
                  <a:solidFill>
                    <a:srgbClr val="000000"/>
                  </a:solidFill>
                  <a:latin typeface="Times New Roman" panose="02020603050405020304" pitchFamily="18" charset="0"/>
                  <a:cs typeface="Angsana New" panose="02020603050405020304" pitchFamily="18" charset="-34"/>
                </a:rPr>
                <a:t>Effect of flyover on traffic flow</a:t>
              </a:r>
            </a:p>
            <a:p>
              <a:pPr marL="177800" marR="0" lvl="1" indent="-88900" algn="l" defTabSz="914400" rtl="0" eaLnBrk="0" fontAlgn="base" latinLnBrk="0" hangingPunct="0">
                <a:lnSpc>
                  <a:spcPct val="100000"/>
                </a:lnSpc>
                <a:spcBef>
                  <a:spcPct val="0"/>
                </a:spcBef>
                <a:spcAft>
                  <a:spcPct val="0"/>
                </a:spcAft>
                <a:buClrTx/>
                <a:buSzTx/>
                <a:buFont typeface="Times New Roman" panose="02020603050405020304" pitchFamily="18" charset="0"/>
                <a:buChar char="-"/>
                <a:tabLst/>
              </a:pPr>
              <a:r>
                <a:rPr kumimoji="0" lang="en-US" sz="1050" b="0" i="0" u="none" strike="noStrike" cap="none" normalizeH="0" baseline="0" dirty="0" smtClean="0">
                  <a:ln>
                    <a:noFill/>
                  </a:ln>
                  <a:solidFill>
                    <a:schemeClr val="tx1"/>
                  </a:solidFill>
                  <a:effectLst/>
                  <a:latin typeface="Times New Roman" panose="02020603050405020304" pitchFamily="18" charset="0"/>
                  <a:cs typeface="Angsana New" panose="02020603050405020304" pitchFamily="18" charset="-34"/>
                </a:rPr>
                <a:t>Traffic volume</a:t>
              </a:r>
              <a:endParaRPr kumimoji="0" lang="th-TH" sz="1050" b="0" i="0" u="none" strike="noStrike" cap="none" normalizeH="0" baseline="0" dirty="0" smtClean="0">
                <a:ln>
                  <a:noFill/>
                </a:ln>
                <a:solidFill>
                  <a:schemeClr val="tx1"/>
                </a:solidFill>
                <a:effectLst/>
                <a:latin typeface="Angsana New" panose="02020603050405020304" pitchFamily="18" charset="-34"/>
                <a:cs typeface="Angsana New" panose="02020603050405020304" pitchFamily="18" charset="-34"/>
              </a:endParaRPr>
            </a:p>
            <a:p>
              <a:pPr marL="177800" lvl="1" indent="-88900" eaLnBrk="0" fontAlgn="base" hangingPunct="0">
                <a:spcBef>
                  <a:spcPct val="0"/>
                </a:spcBef>
                <a:spcAft>
                  <a:spcPct val="0"/>
                </a:spcAft>
                <a:buFont typeface="Times New Roman" panose="02020603050405020304" pitchFamily="18" charset="0"/>
                <a:buChar char="-"/>
              </a:pPr>
              <a:r>
                <a:rPr lang="en-US" sz="1050" dirty="0">
                  <a:latin typeface="Times New Roman" panose="02020603050405020304" pitchFamily="18" charset="0"/>
                  <a:cs typeface="Angsana New" panose="02020603050405020304" pitchFamily="18" charset="-34"/>
                </a:rPr>
                <a:t>Delay </a:t>
              </a:r>
            </a:p>
            <a:p>
              <a:pPr eaLnBrk="0" fontAlgn="base" hangingPunct="0">
                <a:spcBef>
                  <a:spcPct val="0"/>
                </a:spcBef>
                <a:spcAft>
                  <a:spcPct val="0"/>
                </a:spcAft>
                <a:buClr>
                  <a:srgbClr val="000000"/>
                </a:buClr>
                <a:buFont typeface="Wingdings" panose="05000000000000000000" pitchFamily="2" charset="2"/>
                <a:buChar char="v"/>
              </a:pPr>
              <a:r>
                <a:rPr lang="en-US" sz="1050" dirty="0">
                  <a:solidFill>
                    <a:srgbClr val="000000"/>
                  </a:solidFill>
                  <a:latin typeface="Times New Roman" panose="02020603050405020304" pitchFamily="18" charset="0"/>
                  <a:cs typeface="Angsana New" panose="02020603050405020304" pitchFamily="18" charset="-34"/>
                </a:rPr>
                <a:t>Project evaluation</a:t>
              </a:r>
            </a:p>
            <a:p>
              <a:pPr marL="0" marR="0" lvl="0" indent="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v"/>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Cost-Benefit Analysis</a:t>
              </a:r>
            </a:p>
            <a:p>
              <a:pPr marL="177800" marR="0" lvl="1" indent="-88900" eaLnBrk="0" fontAlgn="base" hangingPunct="0">
                <a:lnSpc>
                  <a:spcPct val="100000"/>
                </a:lnSpc>
                <a:spcBef>
                  <a:spcPct val="0"/>
                </a:spcBef>
                <a:spcAft>
                  <a:spcPct val="0"/>
                </a:spcAft>
                <a:buClrTx/>
                <a:buSzTx/>
                <a:buFont typeface="Times New Roman" panose="02020603050405020304" pitchFamily="18" charset="0"/>
                <a:buChar char="-"/>
                <a:tabLst/>
              </a:pPr>
              <a:r>
                <a:rPr lang="en-US" sz="1050" dirty="0">
                  <a:latin typeface="Times New Roman" panose="02020603050405020304" pitchFamily="18" charset="0"/>
                  <a:cs typeface="Angsana New" panose="02020603050405020304" pitchFamily="18" charset="-34"/>
                </a:rPr>
                <a:t>Benefit of the project</a:t>
              </a:r>
            </a:p>
            <a:p>
              <a:pPr marL="177800" marR="0" lvl="1" indent="-88900" eaLnBrk="0" fontAlgn="base" hangingPunct="0">
                <a:lnSpc>
                  <a:spcPct val="100000"/>
                </a:lnSpc>
                <a:spcBef>
                  <a:spcPct val="0"/>
                </a:spcBef>
                <a:spcAft>
                  <a:spcPct val="0"/>
                </a:spcAft>
                <a:buClrTx/>
                <a:buSzTx/>
                <a:buFont typeface="Times New Roman" panose="02020603050405020304" pitchFamily="18" charset="0"/>
                <a:buChar char="-"/>
                <a:tabLst/>
              </a:pPr>
              <a:r>
                <a:rPr lang="en-US" sz="1050" dirty="0">
                  <a:latin typeface="Times New Roman" panose="02020603050405020304" pitchFamily="18" charset="0"/>
                  <a:cs typeface="Angsana New" panose="02020603050405020304" pitchFamily="18" charset="-34"/>
                </a:rPr>
                <a:t>Economic analysis</a:t>
              </a:r>
              <a:endParaRPr lang="th-TH" sz="1050" dirty="0">
                <a:latin typeface="Times New Roman" panose="02020603050405020304" pitchFamily="18" charset="0"/>
                <a:cs typeface="Angsana New" panose="02020603050405020304" pitchFamily="18" charset="-34"/>
              </a:endParaRPr>
            </a:p>
            <a:p>
              <a:pPr eaLnBrk="0" fontAlgn="base" hangingPunct="0">
                <a:spcBef>
                  <a:spcPct val="0"/>
                </a:spcBef>
                <a:spcAft>
                  <a:spcPct val="0"/>
                </a:spcAft>
                <a:buClr>
                  <a:srgbClr val="000000"/>
                </a:buClr>
                <a:buFont typeface="Wingdings" panose="05000000000000000000" pitchFamily="2" charset="2"/>
                <a:buChar char="v"/>
              </a:pPr>
              <a:r>
                <a:rPr lang="en-US" sz="1050" dirty="0">
                  <a:solidFill>
                    <a:srgbClr val="000000"/>
                  </a:solidFill>
                  <a:latin typeface="Times New Roman" panose="02020603050405020304" pitchFamily="18" charset="0"/>
                  <a:cs typeface="Angsana New" panose="02020603050405020304" pitchFamily="18" charset="-34"/>
                </a:rPr>
                <a:t>Output of SIDRA software</a:t>
              </a:r>
            </a:p>
            <a:p>
              <a:pPr marL="0" marR="0" lvl="0" indent="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v"/>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Hazardous zones,</a:t>
              </a:r>
            </a:p>
            <a:p>
              <a:pPr marL="0" marR="0" lvl="0" indent="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v"/>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Causes of accidents, and</a:t>
              </a:r>
            </a:p>
            <a:p>
              <a:pPr marL="0" marR="0" lvl="0" indent="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v"/>
                <a:tabLst/>
              </a:pP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Accidents costs.</a:t>
              </a:r>
              <a:endParaRPr kumimoji="0" lang="en-US" b="0" i="0" u="none" strike="noStrike" cap="none" normalizeH="0" baseline="0" dirty="0" smtClean="0">
                <a:ln>
                  <a:noFill/>
                </a:ln>
                <a:solidFill>
                  <a:schemeClr val="tx1"/>
                </a:solidFill>
                <a:effectLst/>
                <a:latin typeface="Arial" panose="020B0604020202020204" pitchFamily="34" charset="0"/>
              </a:endParaRPr>
            </a:p>
          </p:txBody>
        </p:sp>
        <p:cxnSp>
          <p:nvCxnSpPr>
            <p:cNvPr id="98" name="Straight Arrow Connector 71"/>
            <p:cNvCxnSpPr>
              <a:cxnSpLocks noChangeShapeType="1"/>
            </p:cNvCxnSpPr>
            <p:nvPr/>
          </p:nvCxnSpPr>
          <p:spPr bwMode="auto">
            <a:xfrm>
              <a:off x="1168001" y="3693250"/>
              <a:ext cx="0" cy="133200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99" name="TextBox 7"/>
            <p:cNvSpPr txBox="1">
              <a:spLocks noChangeArrowheads="1"/>
            </p:cNvSpPr>
            <p:nvPr/>
          </p:nvSpPr>
          <p:spPr bwMode="auto">
            <a:xfrm>
              <a:off x="256154" y="3424258"/>
              <a:ext cx="1445820" cy="2417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(4) Analysis/Evaluation   </a:t>
              </a:r>
              <a:endParaRPr kumimoji="0" lang="en-US" b="0" i="0" u="none" strike="noStrike" cap="none" normalizeH="0" baseline="0" smtClean="0">
                <a:ln>
                  <a:noFill/>
                </a:ln>
                <a:solidFill>
                  <a:schemeClr val="tx1"/>
                </a:solidFill>
                <a:effectLst/>
                <a:latin typeface="Arial" panose="020B0604020202020204" pitchFamily="34" charset="0"/>
              </a:endParaRPr>
            </a:p>
          </p:txBody>
        </p:sp>
        <p:sp>
          <p:nvSpPr>
            <p:cNvPr id="100" name="Rectangle 1"/>
            <p:cNvSpPr>
              <a:spLocks noChangeArrowheads="1"/>
            </p:cNvSpPr>
            <p:nvPr/>
          </p:nvSpPr>
          <p:spPr bwMode="auto">
            <a:xfrm>
              <a:off x="2991523" y="3395601"/>
              <a:ext cx="867710" cy="27900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ct val="0"/>
                </a:spcAft>
                <a:tabLst/>
              </a:pPr>
              <a:r>
                <a:rPr kumimoji="0" lang="en-US" sz="1600" b="0" i="0" u="none" strike="noStrike" cap="none" normalizeH="0" baseline="0" dirty="0" smtClean="0">
                  <a:ln>
                    <a:noFill/>
                  </a:ln>
                  <a:solidFill>
                    <a:srgbClr val="000000"/>
                  </a:solidFill>
                  <a:effectLst/>
                  <a:latin typeface="Angsana New" panose="02020603050405020304" pitchFamily="18" charset="-34"/>
                  <a:cs typeface="Angsana New" panose="02020603050405020304" pitchFamily="18" charset="-34"/>
                </a:rPr>
                <a:t> </a:t>
              </a: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Road Safety</a:t>
              </a:r>
              <a:endParaRPr kumimoji="0" lang="en-US" b="0" i="0" u="none" strike="noStrike" cap="none" normalizeH="0" baseline="0" dirty="0" smtClean="0">
                <a:ln>
                  <a:noFill/>
                </a:ln>
                <a:solidFill>
                  <a:schemeClr val="tx1"/>
                </a:solidFill>
                <a:effectLst/>
                <a:latin typeface="Arial" panose="020B0604020202020204" pitchFamily="34" charset="0"/>
              </a:endParaRPr>
            </a:p>
          </p:txBody>
        </p:sp>
        <p:sp>
          <p:nvSpPr>
            <p:cNvPr id="101" name="Rectangle 46"/>
            <p:cNvSpPr>
              <a:spLocks noChangeArrowheads="1"/>
            </p:cNvSpPr>
            <p:nvPr/>
          </p:nvSpPr>
          <p:spPr bwMode="auto">
            <a:xfrm>
              <a:off x="1913035" y="3407893"/>
              <a:ext cx="880587" cy="279007"/>
            </a:xfrm>
            <a:prstGeom prst="rect">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kumimoji="0" lang="en-US" sz="105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lang="en-US" sz="1050" dirty="0">
                  <a:solidFill>
                    <a:srgbClr val="000000"/>
                  </a:solidFill>
                  <a:latin typeface="Times New Roman" panose="02020603050405020304" pitchFamily="18" charset="0"/>
                  <a:cs typeface="Times New Roman" panose="02020603050405020304" pitchFamily="18" charset="0"/>
                </a:rPr>
                <a:t>Efficiency</a:t>
              </a:r>
            </a:p>
          </p:txBody>
        </p:sp>
        <p:sp>
          <p:nvSpPr>
            <p:cNvPr id="102" name="TextBox 7"/>
            <p:cNvSpPr txBox="1">
              <a:spLocks noChangeArrowheads="1"/>
            </p:cNvSpPr>
            <p:nvPr/>
          </p:nvSpPr>
          <p:spPr bwMode="auto">
            <a:xfrm>
              <a:off x="316952" y="5031759"/>
              <a:ext cx="1441278" cy="274434"/>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(5) Conclusions           </a:t>
              </a:r>
              <a:endParaRPr kumimoji="0" lang="en-US" b="0" i="0" u="none" strike="noStrike" cap="none" normalizeH="0" baseline="0" smtClean="0">
                <a:ln>
                  <a:noFill/>
                </a:ln>
                <a:solidFill>
                  <a:schemeClr val="tx1"/>
                </a:solidFill>
                <a:effectLst/>
                <a:latin typeface="Arial" panose="020B0604020202020204" pitchFamily="34" charset="0"/>
              </a:endParaRPr>
            </a:p>
          </p:txBody>
        </p:sp>
        <p:cxnSp>
          <p:nvCxnSpPr>
            <p:cNvPr id="103" name="Straight Arrow Connector 73"/>
            <p:cNvCxnSpPr>
              <a:cxnSpLocks noChangeShapeType="1"/>
            </p:cNvCxnSpPr>
            <p:nvPr/>
          </p:nvCxnSpPr>
          <p:spPr bwMode="auto">
            <a:xfrm>
              <a:off x="1168001" y="5301169"/>
              <a:ext cx="0" cy="36000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104" name="TextBox 7"/>
            <p:cNvSpPr txBox="1">
              <a:spLocks noChangeArrowheads="1"/>
            </p:cNvSpPr>
            <p:nvPr/>
          </p:nvSpPr>
          <p:spPr bwMode="auto">
            <a:xfrm>
              <a:off x="316952" y="5661453"/>
              <a:ext cx="1443225" cy="2764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(6) Recommendations           </a:t>
              </a:r>
              <a:endParaRPr kumimoji="0" lang="en-US" b="0" i="0" u="none" strike="noStrike" cap="none" normalizeH="0" baseline="0" smtClean="0">
                <a:ln>
                  <a:noFill/>
                </a:ln>
                <a:solidFill>
                  <a:schemeClr val="tx1"/>
                </a:solidFill>
                <a:effectLst/>
                <a:latin typeface="Arial" panose="020B0604020202020204" pitchFamily="34" charset="0"/>
              </a:endParaRPr>
            </a:p>
          </p:txBody>
        </p:sp>
        <p:cxnSp>
          <p:nvCxnSpPr>
            <p:cNvPr id="105" name="ลูกศรเชื่อมต่อแบบตรง 2"/>
            <p:cNvCxnSpPr>
              <a:cxnSpLocks noChangeShapeType="1"/>
            </p:cNvCxnSpPr>
            <p:nvPr/>
          </p:nvCxnSpPr>
          <p:spPr bwMode="auto">
            <a:xfrm>
              <a:off x="1753225" y="5820334"/>
              <a:ext cx="144000" cy="0"/>
            </a:xfrm>
            <a:prstGeom prst="straightConnector1">
              <a:avLst/>
            </a:prstGeom>
            <a:noFill/>
            <a:ln w="9525">
              <a:solidFill>
                <a:srgbClr val="4A7EBB"/>
              </a:solidFill>
              <a:round/>
              <a:headEnd/>
              <a:tailEnd type="arrow" w="med" len="med"/>
            </a:ln>
            <a:extLst>
              <a:ext uri="{909E8E84-426E-40DD-AFC4-6F175D3DCCD1}">
                <a14:hiddenFill xmlns:a14="http://schemas.microsoft.com/office/drawing/2010/main">
                  <a:noFill/>
                </a14:hiddenFill>
              </a:ext>
            </a:extLst>
          </p:spPr>
        </p:cxnSp>
        <p:sp>
          <p:nvSpPr>
            <p:cNvPr id="106" name="สี่เหลี่ยมผืนผ้า 54"/>
            <p:cNvSpPr>
              <a:spLocks noChangeArrowheads="1"/>
            </p:cNvSpPr>
            <p:nvPr/>
          </p:nvSpPr>
          <p:spPr bwMode="auto">
            <a:xfrm>
              <a:off x="1899962" y="5658040"/>
              <a:ext cx="1966948" cy="1011320"/>
            </a:xfrm>
            <a:prstGeom prst="rect">
              <a:avLst/>
            </a:prstGeom>
            <a:solidFill>
              <a:srgbClr val="FFFFFF"/>
            </a:solidFill>
            <a:ln w="9525">
              <a:solidFill>
                <a:srgbClr val="0070C0"/>
              </a:solid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buClr>
                  <a:srgbClr val="000000"/>
                </a:buClr>
                <a:buFont typeface="Wingdings" panose="05000000000000000000" pitchFamily="2" charset="2"/>
                <a:buChar char="v"/>
              </a:pPr>
              <a:r>
                <a:rPr lang="en-US" sz="1050" dirty="0">
                  <a:solidFill>
                    <a:srgbClr val="000000"/>
                  </a:solidFill>
                  <a:latin typeface="Times New Roman" panose="02020603050405020304" pitchFamily="18" charset="0"/>
                  <a:cs typeface="Angsana New" panose="02020603050405020304" pitchFamily="18" charset="-34"/>
                </a:rPr>
                <a:t>Advantage / disadvantage</a:t>
              </a:r>
            </a:p>
            <a:p>
              <a:pPr eaLnBrk="0" fontAlgn="base" hangingPunct="0">
                <a:spcBef>
                  <a:spcPct val="0"/>
                </a:spcBef>
                <a:spcAft>
                  <a:spcPct val="0"/>
                </a:spcAft>
                <a:buClr>
                  <a:srgbClr val="000000"/>
                </a:buClr>
                <a:buFont typeface="Wingdings" panose="05000000000000000000" pitchFamily="2" charset="2"/>
                <a:buChar char="v"/>
              </a:pPr>
              <a:r>
                <a:rPr lang="en-US" sz="1050" dirty="0">
                  <a:solidFill>
                    <a:srgbClr val="000000"/>
                  </a:solidFill>
                  <a:latin typeface="Times New Roman" panose="02020603050405020304" pitchFamily="18" charset="0"/>
                  <a:cs typeface="Angsana New" panose="02020603050405020304" pitchFamily="18" charset="-34"/>
                </a:rPr>
                <a:t>Improved location</a:t>
              </a:r>
            </a:p>
            <a:p>
              <a:pPr marL="177800" lvl="1" indent="-88900" eaLnBrk="0" fontAlgn="base" hangingPunct="0">
                <a:spcBef>
                  <a:spcPct val="0"/>
                </a:spcBef>
                <a:spcAft>
                  <a:spcPct val="0"/>
                </a:spcAft>
                <a:buFont typeface="Times New Roman" panose="02020603050405020304" pitchFamily="18" charset="0"/>
                <a:buChar char="-"/>
              </a:pPr>
              <a:r>
                <a:rPr lang="en-US" sz="1050" dirty="0">
                  <a:latin typeface="Times New Roman" panose="02020603050405020304" pitchFamily="18" charset="0"/>
                  <a:cs typeface="Angsana New" panose="02020603050405020304" pitchFamily="18" charset="-34"/>
                </a:rPr>
                <a:t>Physical layout</a:t>
              </a:r>
            </a:p>
            <a:p>
              <a:pPr eaLnBrk="0" fontAlgn="base" hangingPunct="0">
                <a:spcBef>
                  <a:spcPct val="0"/>
                </a:spcBef>
                <a:spcAft>
                  <a:spcPct val="0"/>
                </a:spcAft>
                <a:buClr>
                  <a:srgbClr val="000000"/>
                </a:buClr>
                <a:buFont typeface="Wingdings" panose="05000000000000000000" pitchFamily="2" charset="2"/>
                <a:buChar char="v"/>
              </a:pPr>
              <a:r>
                <a:rPr lang="en-US" sz="1050" dirty="0">
                  <a:solidFill>
                    <a:srgbClr val="000000"/>
                  </a:solidFill>
                  <a:latin typeface="Times New Roman" panose="02020603050405020304" pitchFamily="18" charset="0"/>
                  <a:cs typeface="Angsana New" panose="02020603050405020304" pitchFamily="18" charset="-34"/>
                </a:rPr>
                <a:t>Flyover limitations</a:t>
              </a:r>
            </a:p>
            <a:p>
              <a:pPr marL="0" marR="0" lvl="0" indent="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v"/>
                <a:tabLst/>
              </a:pPr>
              <a:r>
                <a:rPr lang="en-US" sz="1050" dirty="0">
                  <a:solidFill>
                    <a:srgbClr val="000000"/>
                  </a:solidFill>
                  <a:latin typeface="Times New Roman" panose="02020603050405020304" pitchFamily="18" charset="0"/>
                  <a:cs typeface="Angsana New" panose="02020603050405020304" pitchFamily="18" charset="-34"/>
                </a:rPr>
                <a:t>Improved</a:t>
              </a:r>
              <a:r>
                <a:rPr kumimoji="0" lang="en-US" sz="1050" b="0" i="0" u="none" strike="noStrike" cap="none" normalizeH="0" baseline="0" dirty="0" smtClean="0">
                  <a:ln>
                    <a:noFill/>
                  </a:ln>
                  <a:solidFill>
                    <a:srgbClr val="000000"/>
                  </a:solidFill>
                  <a:effectLst/>
                  <a:latin typeface="Times New Roman" panose="02020603050405020304" pitchFamily="18" charset="0"/>
                  <a:cs typeface="Angsana New" panose="02020603050405020304" pitchFamily="18" charset="-34"/>
                </a:rPr>
                <a:t> control</a:t>
              </a:r>
            </a:p>
            <a:p>
              <a:pPr marL="177800" lvl="1" indent="-88900" eaLnBrk="0" fontAlgn="base" hangingPunct="0">
                <a:spcBef>
                  <a:spcPct val="0"/>
                </a:spcBef>
                <a:spcAft>
                  <a:spcPct val="0"/>
                </a:spcAft>
                <a:buFont typeface="Times New Roman" panose="02020603050405020304" pitchFamily="18" charset="0"/>
                <a:buChar char="-"/>
              </a:pPr>
              <a:r>
                <a:rPr lang="en-US" sz="1050" dirty="0">
                  <a:latin typeface="Times New Roman" panose="02020603050405020304" pitchFamily="18" charset="0"/>
                  <a:cs typeface="Angsana New" panose="02020603050405020304" pitchFamily="18" charset="-34"/>
                </a:rPr>
                <a:t>Cycle phase </a:t>
              </a:r>
              <a:r>
                <a:rPr lang="en-US" sz="1050" dirty="0" smtClean="0">
                  <a:latin typeface="Times New Roman" panose="02020603050405020304" pitchFamily="18" charset="0"/>
                  <a:cs typeface="Angsana New" panose="02020603050405020304" pitchFamily="18" charset="-34"/>
                </a:rPr>
                <a:t>time</a:t>
              </a:r>
              <a:endParaRPr lang="en-US" sz="1050" dirty="0">
                <a:latin typeface="Times New Roman" panose="02020603050405020304" pitchFamily="18" charset="0"/>
                <a:cs typeface="Angsana New" panose="02020603050405020304" pitchFamily="18" charset="-34"/>
              </a:endParaRPr>
            </a:p>
          </p:txBody>
        </p:sp>
        <p:cxnSp>
          <p:nvCxnSpPr>
            <p:cNvPr id="137" name="Straight Arrow Connector 64"/>
            <p:cNvCxnSpPr>
              <a:cxnSpLocks noChangeShapeType="1"/>
            </p:cNvCxnSpPr>
            <p:nvPr/>
          </p:nvCxnSpPr>
          <p:spPr bwMode="auto">
            <a:xfrm>
              <a:off x="3415652" y="3675445"/>
              <a:ext cx="0" cy="70110"/>
            </a:xfrm>
            <a:prstGeom prst="straightConnector1">
              <a:avLst/>
            </a:prstGeom>
            <a:noFill/>
            <a:ln w="9525">
              <a:solidFill>
                <a:srgbClr val="4A7EBB"/>
              </a:solidFill>
              <a:round/>
              <a:headEnd/>
              <a:tailEnd type="none" w="sm" len="sm"/>
            </a:ln>
            <a:extLst>
              <a:ext uri="{909E8E84-426E-40DD-AFC4-6F175D3DCCD1}">
                <a14:hiddenFill xmlns:a14="http://schemas.microsoft.com/office/drawing/2010/main">
                  <a:noFill/>
                </a14:hiddenFill>
              </a:ext>
            </a:extLst>
          </p:spPr>
        </p:cxnSp>
      </p:grpSp>
      <p:sp>
        <p:nvSpPr>
          <p:cNvPr id="61"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Data Collection</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Project Evaluation</a:t>
            </a:r>
            <a:endParaRPr lang="en-US" sz="1200" b="1" dirty="0">
              <a:solidFill>
                <a:schemeClr val="accent4">
                  <a:lumMod val="40000"/>
                  <a:lumOff val="60000"/>
                </a:schemeClr>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Cost-Benefit Analysis (CBA)</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483668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761" y="1434205"/>
            <a:ext cx="7056784" cy="400110"/>
          </a:xfrm>
          <a:prstGeom prst="rect">
            <a:avLst/>
          </a:prstGeom>
        </p:spPr>
        <p:txBody>
          <a:bodyPr wrap="square">
            <a:spAutoFit/>
          </a:bodyPr>
          <a:lstStyle/>
          <a:p>
            <a:pPr marL="63500" fontAlgn="base">
              <a:buSzPct val="72000"/>
              <a:defRPr/>
            </a:pPr>
            <a:r>
              <a:rPr lang="en-US" sz="2000" dirty="0"/>
              <a:t>Three periods of </a:t>
            </a:r>
            <a:r>
              <a:rPr lang="en-US" sz="2000" dirty="0" smtClean="0"/>
              <a:t>time - Collected data</a:t>
            </a: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573627625"/>
              </p:ext>
            </p:extLst>
          </p:nvPr>
        </p:nvGraphicFramePr>
        <p:xfrm>
          <a:off x="351133" y="1873078"/>
          <a:ext cx="8352929" cy="4076202"/>
        </p:xfrm>
        <a:graphic>
          <a:graphicData uri="http://schemas.openxmlformats.org/drawingml/2006/table">
            <a:tbl>
              <a:tblPr firstRow="1" firstCol="1" bandRow="1">
                <a:tableStyleId>{5C22544A-7EE6-4342-B048-85BDC9FD1C3A}</a:tableStyleId>
              </a:tblPr>
              <a:tblGrid>
                <a:gridCol w="2448272"/>
                <a:gridCol w="1800201"/>
                <a:gridCol w="2016224"/>
                <a:gridCol w="2088232"/>
              </a:tblGrid>
              <a:tr h="268327">
                <a:tc rowSpan="2">
                  <a:txBody>
                    <a:bodyPr/>
                    <a:lstStyle/>
                    <a:p>
                      <a:pPr algn="l">
                        <a:lnSpc>
                          <a:spcPct val="90000"/>
                        </a:lnSpc>
                        <a:spcAft>
                          <a:spcPts val="0"/>
                        </a:spcAft>
                      </a:pPr>
                      <a:r>
                        <a:rPr lang="en-US" sz="1800" kern="1200" dirty="0">
                          <a:solidFill>
                            <a:schemeClr val="tx1"/>
                          </a:solidFill>
                          <a:latin typeface="+mn-lt"/>
                          <a:ea typeface="+mn-ea"/>
                          <a:cs typeface="+mn-cs"/>
                        </a:rPr>
                        <a:t>                   Time period</a:t>
                      </a:r>
                    </a:p>
                    <a:p>
                      <a:pPr algn="l">
                        <a:lnSpc>
                          <a:spcPct val="90000"/>
                        </a:lnSpc>
                        <a:spcAft>
                          <a:spcPts val="0"/>
                        </a:spcAft>
                      </a:pPr>
                      <a:r>
                        <a:rPr lang="en-US" sz="1800" kern="1200" dirty="0">
                          <a:solidFill>
                            <a:schemeClr val="tx1"/>
                          </a:solidFill>
                          <a:latin typeface="+mn-lt"/>
                          <a:ea typeface="+mn-ea"/>
                          <a:cs typeface="+mn-cs"/>
                        </a:rPr>
                        <a:t>Items</a:t>
                      </a:r>
                    </a:p>
                  </a:txBody>
                  <a:tcPr marL="68580" marR="68580" marT="0" marB="0" anchor="b">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3175" cap="flat" cmpd="sng" algn="ctr">
                      <a:solidFill>
                        <a:schemeClr val="tx1"/>
                      </a:solidFill>
                      <a:prstDash val="solid"/>
                      <a:round/>
                      <a:headEnd type="none" w="med" len="med"/>
                      <a:tailEnd type="none" w="med" len="med"/>
                    </a:lnTlToBr>
                    <a:lnBlToTr w="12700" cmpd="sng">
                      <a:noFill/>
                      <a:prstDash val="solid"/>
                    </a:lnBlToTr>
                    <a:solidFill>
                      <a:schemeClr val="bg2">
                        <a:lumMod val="90000"/>
                      </a:schemeClr>
                    </a:solidFill>
                  </a:tcPr>
                </a:tc>
                <a:tc gridSpan="3">
                  <a:txBody>
                    <a:bodyPr/>
                    <a:lstStyle/>
                    <a:p>
                      <a:pPr algn="ctr">
                        <a:lnSpc>
                          <a:spcPct val="90000"/>
                        </a:lnSpc>
                        <a:spcAft>
                          <a:spcPts val="0"/>
                        </a:spcAft>
                      </a:pPr>
                      <a:r>
                        <a:rPr lang="en-US" sz="1800" kern="1200" dirty="0">
                          <a:solidFill>
                            <a:schemeClr val="tx1"/>
                          </a:solidFill>
                          <a:latin typeface="+mn-lt"/>
                          <a:ea typeface="+mn-ea"/>
                          <a:cs typeface="+mn-cs"/>
                        </a:rPr>
                        <a:t>At-grade intersection converted to Flyover intersection</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n-US"/>
                    </a:p>
                  </a:txBody>
                  <a:tcPr/>
                </a:tc>
                <a:tc hMerge="1">
                  <a:txBody>
                    <a:bodyPr/>
                    <a:lstStyle/>
                    <a:p>
                      <a:endParaRPr lang="en-US"/>
                    </a:p>
                  </a:txBody>
                  <a:tcPr/>
                </a:tc>
              </a:tr>
              <a:tr h="268327">
                <a:tc vMerge="1">
                  <a:txBody>
                    <a:bodyPr/>
                    <a:lstStyle/>
                    <a:p>
                      <a:endParaRPr lang="en-US"/>
                    </a:p>
                  </a:txBody>
                  <a:tcPr/>
                </a:tc>
                <a:tc>
                  <a:txBody>
                    <a:bodyPr/>
                    <a:lstStyle/>
                    <a:p>
                      <a:pPr algn="ctr">
                        <a:lnSpc>
                          <a:spcPct val="90000"/>
                        </a:lnSpc>
                        <a:spcAft>
                          <a:spcPts val="0"/>
                        </a:spcAft>
                      </a:pPr>
                      <a:r>
                        <a:rPr lang="en-US" sz="1800" kern="1200" dirty="0">
                          <a:solidFill>
                            <a:schemeClr val="tx1"/>
                          </a:solidFill>
                          <a:latin typeface="+mn-lt"/>
                          <a:ea typeface="+mn-ea"/>
                          <a:cs typeface="+mn-cs"/>
                        </a:rPr>
                        <a:t>Before</a:t>
                      </a:r>
                    </a:p>
                  </a:txBody>
                  <a:tcPr marL="68580" marR="6858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During</a:t>
                      </a:r>
                    </a:p>
                  </a:txBody>
                  <a:tcPr marL="68580" marR="6858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After</a:t>
                      </a:r>
                    </a:p>
                  </a:txBody>
                  <a:tcPr marL="68580" marR="68580" marT="0" marB="0" anchor="ctr">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362502">
                <a:tc>
                  <a:txBody>
                    <a:bodyPr/>
                    <a:lstStyle/>
                    <a:p>
                      <a:pPr algn="l">
                        <a:lnSpc>
                          <a:spcPct val="90000"/>
                        </a:lnSpc>
                        <a:spcAft>
                          <a:spcPts val="0"/>
                        </a:spcAft>
                      </a:pPr>
                      <a:r>
                        <a:rPr lang="en-US" sz="1800" kern="1200" dirty="0">
                          <a:solidFill>
                            <a:schemeClr val="tx1"/>
                          </a:solidFill>
                          <a:latin typeface="+mn-lt"/>
                          <a:ea typeface="+mn-ea"/>
                          <a:cs typeface="+mn-cs"/>
                        </a:rPr>
                        <a:t>1. Flyover location</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lnSpc>
                          <a:spcPct val="90000"/>
                        </a:lnSpc>
                        <a:spcAft>
                          <a:spcPts val="0"/>
                        </a:spcAft>
                      </a:pPr>
                      <a:r>
                        <a:rPr lang="en-US" sz="1800" kern="1200" dirty="0">
                          <a:solidFill>
                            <a:schemeClr val="tx1"/>
                          </a:solidFill>
                          <a:latin typeface="+mn-lt"/>
                          <a:ea typeface="+mn-ea"/>
                          <a:cs typeface="+mn-cs"/>
                        </a:rPr>
                        <a:t>Highway route no 43 and highway route no 4135</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268327">
                <a:tc>
                  <a:txBody>
                    <a:bodyPr/>
                    <a:lstStyle/>
                    <a:p>
                      <a:pPr algn="l">
                        <a:lnSpc>
                          <a:spcPct val="90000"/>
                        </a:lnSpc>
                        <a:spcAft>
                          <a:spcPts val="0"/>
                        </a:spcAft>
                      </a:pPr>
                      <a:r>
                        <a:rPr lang="en-US" sz="1800" kern="1200" dirty="0">
                          <a:solidFill>
                            <a:schemeClr val="tx1"/>
                          </a:solidFill>
                          <a:latin typeface="+mn-lt"/>
                          <a:ea typeface="+mn-ea"/>
                          <a:cs typeface="+mn-cs"/>
                        </a:rPr>
                        <a:t>2. Traffic movement </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Yes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Yes</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a:solidFill>
                            <a:schemeClr val="tx1"/>
                          </a:solidFill>
                          <a:latin typeface="+mn-lt"/>
                          <a:ea typeface="+mn-ea"/>
                          <a:cs typeface="+mn-cs"/>
                        </a:rPr>
                        <a:t>3. Delay at Intersection</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a:solidFill>
                            <a:schemeClr val="tx1"/>
                          </a:solidFill>
                          <a:latin typeface="+mn-lt"/>
                          <a:ea typeface="+mn-ea"/>
                          <a:cs typeface="+mn-cs"/>
                        </a:rPr>
                        <a:t>4. Queue length </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a:solidFill>
                            <a:schemeClr val="tx1"/>
                          </a:solidFill>
                          <a:latin typeface="+mn-lt"/>
                          <a:ea typeface="+mn-ea"/>
                          <a:cs typeface="+mn-cs"/>
                        </a:rPr>
                        <a:t>5. Traffic Signal </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a:solidFill>
                            <a:schemeClr val="tx1"/>
                          </a:solidFill>
                          <a:latin typeface="+mn-lt"/>
                          <a:ea typeface="+mn-ea"/>
                          <a:cs typeface="+mn-cs"/>
                        </a:rPr>
                        <a:t>Cycle time 244 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Cycle time 254 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Cycle time 224 s.</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a:solidFill>
                            <a:schemeClr val="tx1"/>
                          </a:solidFill>
                          <a:latin typeface="+mn-lt"/>
                          <a:ea typeface="+mn-ea"/>
                          <a:cs typeface="+mn-cs"/>
                        </a:rPr>
                        <a:t>6. Speed</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err="1">
                          <a:solidFill>
                            <a:schemeClr val="tx1"/>
                          </a:solidFill>
                          <a:latin typeface="+mn-lt"/>
                          <a:ea typeface="+mn-ea"/>
                          <a:cs typeface="+mn-cs"/>
                        </a:rPr>
                        <a:t>Avg</a:t>
                      </a:r>
                      <a:r>
                        <a:rPr lang="en-US" sz="1800" kern="1200" dirty="0">
                          <a:solidFill>
                            <a:schemeClr val="tx1"/>
                          </a:solidFill>
                          <a:latin typeface="+mn-lt"/>
                          <a:ea typeface="+mn-ea"/>
                          <a:cs typeface="+mn-cs"/>
                        </a:rPr>
                        <a:t>: 28.5 km/hr.</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err="1">
                          <a:solidFill>
                            <a:schemeClr val="tx1"/>
                          </a:solidFill>
                          <a:latin typeface="+mn-lt"/>
                          <a:ea typeface="+mn-ea"/>
                          <a:cs typeface="+mn-cs"/>
                        </a:rPr>
                        <a:t>Avg</a:t>
                      </a:r>
                      <a:r>
                        <a:rPr lang="en-US" sz="1800" kern="1200" dirty="0">
                          <a:solidFill>
                            <a:schemeClr val="tx1"/>
                          </a:solidFill>
                          <a:latin typeface="+mn-lt"/>
                          <a:ea typeface="+mn-ea"/>
                          <a:cs typeface="+mn-cs"/>
                        </a:rPr>
                        <a:t>: 45.7 km/hr.</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a:solidFill>
                            <a:schemeClr val="tx1"/>
                          </a:solidFill>
                          <a:latin typeface="+mn-lt"/>
                          <a:ea typeface="+mn-ea"/>
                          <a:cs typeface="+mn-cs"/>
                        </a:rPr>
                        <a:t>7. Dimension</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a:solidFill>
                            <a:schemeClr val="tx1"/>
                          </a:solidFill>
                          <a:latin typeface="+mn-lt"/>
                          <a:ea typeface="+mn-ea"/>
                          <a:cs typeface="+mn-cs"/>
                        </a:rPr>
                        <a:t>8. Conflict points</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a:solidFill>
                            <a:schemeClr val="tx1"/>
                          </a:solidFill>
                          <a:latin typeface="+mn-lt"/>
                          <a:ea typeface="+mn-ea"/>
                          <a:cs typeface="+mn-cs"/>
                        </a:rPr>
                        <a:t>50 points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64 points</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a:solidFill>
                            <a:schemeClr val="tx1"/>
                          </a:solidFill>
                          <a:latin typeface="+mn-lt"/>
                          <a:ea typeface="+mn-ea"/>
                          <a:cs typeface="+mn-cs"/>
                        </a:rPr>
                        <a:t>9. Road Safety Audit</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Yes  </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482960">
                <a:tc rowSpan="2">
                  <a:txBody>
                    <a:bodyPr/>
                    <a:lstStyle/>
                    <a:p>
                      <a:pPr algn="l">
                        <a:lnSpc>
                          <a:spcPct val="90000"/>
                        </a:lnSpc>
                        <a:spcAft>
                          <a:spcPts val="0"/>
                        </a:spcAft>
                      </a:pPr>
                      <a:r>
                        <a:rPr lang="en-US" sz="1800" kern="1200" dirty="0">
                          <a:solidFill>
                            <a:schemeClr val="tx1"/>
                          </a:solidFill>
                          <a:latin typeface="+mn-lt"/>
                          <a:ea typeface="+mn-ea"/>
                          <a:cs typeface="+mn-cs"/>
                        </a:rPr>
                        <a:t>10. Accident statistics</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0000"/>
                        </a:lnSpc>
                        <a:spcAft>
                          <a:spcPts val="0"/>
                        </a:spcAft>
                      </a:pPr>
                      <a:r>
                        <a:rPr lang="en-US" sz="1800" kern="1200" dirty="0">
                          <a:solidFill>
                            <a:schemeClr val="tx1"/>
                          </a:solidFill>
                          <a:latin typeface="+mn-lt"/>
                          <a:ea typeface="+mn-ea"/>
                          <a:cs typeface="+mn-cs"/>
                        </a:rPr>
                        <a:t>17 crashes </a:t>
                      </a:r>
                    </a:p>
                    <a:p>
                      <a:pPr algn="ctr">
                        <a:lnSpc>
                          <a:spcPct val="80000"/>
                        </a:lnSpc>
                        <a:spcAft>
                          <a:spcPts val="0"/>
                        </a:spcAft>
                      </a:pPr>
                      <a:r>
                        <a:rPr lang="en-US" sz="1800" kern="1200" dirty="0">
                          <a:solidFill>
                            <a:schemeClr val="tx1"/>
                          </a:solidFill>
                          <a:latin typeface="+mn-lt"/>
                          <a:ea typeface="+mn-ea"/>
                          <a:cs typeface="+mn-cs"/>
                        </a:rPr>
                        <a:t>(28 months)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80000"/>
                        </a:lnSpc>
                        <a:spcAft>
                          <a:spcPts val="0"/>
                        </a:spcAft>
                      </a:pPr>
                      <a:r>
                        <a:rPr lang="en-US" sz="1800" kern="1200" dirty="0">
                          <a:solidFill>
                            <a:schemeClr val="tx1"/>
                          </a:solidFill>
                          <a:latin typeface="+mn-lt"/>
                          <a:ea typeface="+mn-ea"/>
                          <a:cs typeface="+mn-cs"/>
                        </a:rPr>
                        <a:t>52 crashes </a:t>
                      </a:r>
                    </a:p>
                    <a:p>
                      <a:pPr algn="ctr">
                        <a:lnSpc>
                          <a:spcPct val="80000"/>
                        </a:lnSpc>
                        <a:spcAft>
                          <a:spcPts val="0"/>
                        </a:spcAft>
                      </a:pPr>
                      <a:r>
                        <a:rPr lang="en-US" sz="1800" kern="1200" dirty="0">
                          <a:solidFill>
                            <a:schemeClr val="tx1"/>
                          </a:solidFill>
                          <a:latin typeface="+mn-lt"/>
                          <a:ea typeface="+mn-ea"/>
                          <a:cs typeface="+mn-cs"/>
                        </a:rPr>
                        <a:t>(30 months)</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9 crashes </a:t>
                      </a:r>
                    </a:p>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(15 months)</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vMerge="1">
                  <a:txBody>
                    <a:bodyPr/>
                    <a:lstStyle/>
                    <a:p>
                      <a:endParaRPr lang="en-US"/>
                    </a:p>
                  </a:txBody>
                  <a:tcPr/>
                </a:tc>
                <a:tc>
                  <a:txBody>
                    <a:bodyPr/>
                    <a:lstStyle/>
                    <a:p>
                      <a:pPr algn="ctr">
                        <a:lnSpc>
                          <a:spcPct val="90000"/>
                        </a:lnSpc>
                        <a:spcAft>
                          <a:spcPts val="0"/>
                        </a:spcAft>
                      </a:pPr>
                      <a:r>
                        <a:rPr lang="en-US" sz="1800" kern="1200" dirty="0">
                          <a:solidFill>
                            <a:schemeClr val="tx1"/>
                          </a:solidFill>
                          <a:latin typeface="+mn-lt"/>
                          <a:ea typeface="+mn-ea"/>
                          <a:cs typeface="+mn-cs"/>
                        </a:rPr>
                        <a:t>7.3 crashes/year</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90000"/>
                        </a:lnSpc>
                        <a:spcAft>
                          <a:spcPts val="0"/>
                        </a:spcAft>
                      </a:pPr>
                      <a:r>
                        <a:rPr lang="en-US" sz="1800" kern="1200" dirty="0">
                          <a:solidFill>
                            <a:schemeClr val="tx1"/>
                          </a:solidFill>
                          <a:latin typeface="+mn-lt"/>
                          <a:ea typeface="+mn-ea"/>
                          <a:cs typeface="+mn-cs"/>
                        </a:rPr>
                        <a:t>20.8 crashes/year</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90000"/>
                        </a:lnSpc>
                        <a:spcAft>
                          <a:spcPts val="0"/>
                        </a:spcAft>
                      </a:pPr>
                      <a:r>
                        <a:rPr lang="en-US" sz="1800" kern="1200" dirty="0">
                          <a:solidFill>
                            <a:schemeClr val="tx1"/>
                          </a:solidFill>
                          <a:latin typeface="+mn-lt"/>
                          <a:ea typeface="+mn-ea"/>
                          <a:cs typeface="+mn-cs"/>
                        </a:rPr>
                        <a:t>7.2 crashes/year</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r>
              <a:tr h="268327">
                <a:tc>
                  <a:txBody>
                    <a:bodyPr/>
                    <a:lstStyle/>
                    <a:p>
                      <a:pPr algn="l">
                        <a:lnSpc>
                          <a:spcPct val="90000"/>
                        </a:lnSpc>
                        <a:spcAft>
                          <a:spcPts val="0"/>
                        </a:spcAft>
                      </a:pPr>
                      <a:r>
                        <a:rPr lang="en-US" sz="1800" kern="1200" dirty="0">
                          <a:solidFill>
                            <a:schemeClr val="tx1"/>
                          </a:solidFill>
                          <a:latin typeface="+mn-lt"/>
                          <a:ea typeface="+mn-ea"/>
                          <a:cs typeface="+mn-cs"/>
                        </a:rPr>
                        <a:t>11. Construction cost</a:t>
                      </a:r>
                    </a:p>
                  </a:txBody>
                  <a:tcPr marL="68580" marR="68580" marT="0" marB="0" anchor="ctr">
                    <a:lnL w="28575" cap="flat" cmpd="sng" algn="ctr">
                      <a:solidFill>
                        <a:schemeClr val="bg1">
                          <a:lumMod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lnSpc>
                          <a:spcPct val="90000"/>
                        </a:lnSpc>
                        <a:spcAft>
                          <a:spcPts val="0"/>
                        </a:spcAft>
                      </a:pPr>
                      <a:r>
                        <a:rPr lang="en-US" sz="1800" kern="1200" baseline="0" dirty="0" smtClean="0">
                          <a:solidFill>
                            <a:schemeClr val="tx1"/>
                          </a:solidFill>
                          <a:latin typeface="+mn-lt"/>
                          <a:ea typeface="+mn-ea"/>
                          <a:cs typeface="+mn-cs"/>
                        </a:rPr>
                        <a:t>                                    </a:t>
                      </a:r>
                      <a:r>
                        <a:rPr lang="en-US" sz="1800" kern="1200" dirty="0" smtClean="0">
                          <a:solidFill>
                            <a:schemeClr val="tx1"/>
                          </a:solidFill>
                          <a:latin typeface="+mn-lt"/>
                          <a:ea typeface="+mn-ea"/>
                          <a:cs typeface="+mn-cs"/>
                        </a:rPr>
                        <a:t>249,597,672.5 </a:t>
                      </a:r>
                      <a:r>
                        <a:rPr lang="en-US" sz="1800" kern="1200" dirty="0">
                          <a:solidFill>
                            <a:schemeClr val="tx1"/>
                          </a:solidFill>
                          <a:latin typeface="+mn-lt"/>
                          <a:ea typeface="+mn-ea"/>
                          <a:cs typeface="+mn-cs"/>
                        </a:rPr>
                        <a:t>Baht</a:t>
                      </a:r>
                    </a:p>
                  </a:txBody>
                  <a:tcPr marL="68580" marR="68580" marT="0" marB="0" anchor="ctr">
                    <a:lnL w="3175" cap="flat" cmpd="sng" algn="ctr">
                      <a:solidFill>
                        <a:schemeClr val="tx1"/>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bl>
          </a:graphicData>
        </a:graphic>
      </p:graphicFrame>
      <p:sp>
        <p:nvSpPr>
          <p:cNvPr id="8"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7</a:t>
            </a:fld>
            <a:endParaRPr lang="th-TH" sz="2000" b="1" dirty="0">
              <a:solidFill>
                <a:srgbClr val="FFFF00"/>
              </a:solidFill>
              <a:latin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7380" y="657231"/>
            <a:ext cx="1691680" cy="11902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657231"/>
            <a:ext cx="1587054" cy="1190291"/>
          </a:xfrm>
          <a:prstGeom prst="rect">
            <a:avLst/>
          </a:prstGeom>
        </p:spPr>
      </p:pic>
      <p:sp>
        <p:nvSpPr>
          <p:cNvPr id="5" name="Rectangle 4"/>
          <p:cNvSpPr/>
          <p:nvPr/>
        </p:nvSpPr>
        <p:spPr>
          <a:xfrm>
            <a:off x="58056" y="633462"/>
            <a:ext cx="1968231" cy="430887"/>
          </a:xfrm>
          <a:prstGeom prst="rect">
            <a:avLst/>
          </a:prstGeom>
        </p:spPr>
        <p:txBody>
          <a:bodyPr wrap="none">
            <a:spAutoFit/>
          </a:bodyPr>
          <a:lstStyle/>
          <a:p>
            <a:pPr fontAlgn="base" hangingPunct="0">
              <a:spcAft>
                <a:spcPts val="600"/>
              </a:spcAft>
            </a:pPr>
            <a:r>
              <a:rPr lang="en-US" sz="2200" b="1" dirty="0">
                <a:solidFill>
                  <a:srgbClr val="FF0000"/>
                </a:solidFill>
              </a:rPr>
              <a:t>Data Collection</a:t>
            </a:r>
          </a:p>
        </p:txBody>
      </p:sp>
    </p:spTree>
    <p:extLst>
      <p:ext uri="{BB962C8B-B14F-4D97-AF65-F5344CB8AC3E}">
        <p14:creationId xmlns:p14="http://schemas.microsoft.com/office/powerpoint/2010/main" val="3128128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7"/>
          <p:cNvGrpSpPr>
            <a:grpSpLocks/>
          </p:cNvGrpSpPr>
          <p:nvPr/>
        </p:nvGrpSpPr>
        <p:grpSpPr bwMode="auto">
          <a:xfrm>
            <a:off x="4721068" y="922051"/>
            <a:ext cx="3772406" cy="3442093"/>
            <a:chOff x="0" y="0"/>
            <a:chExt cx="2973645" cy="2714377"/>
          </a:xfrm>
        </p:grpSpPr>
        <p:grpSp>
          <p:nvGrpSpPr>
            <p:cNvPr id="5" name="Group 7194"/>
            <p:cNvGrpSpPr>
              <a:grpSpLocks/>
            </p:cNvGrpSpPr>
            <p:nvPr/>
          </p:nvGrpSpPr>
          <p:grpSpPr bwMode="auto">
            <a:xfrm>
              <a:off x="0" y="39757"/>
              <a:ext cx="2973645" cy="2674620"/>
              <a:chOff x="6477" y="1945"/>
              <a:chExt cx="4451" cy="4003"/>
            </a:xfrm>
          </p:grpSpPr>
          <p:grpSp>
            <p:nvGrpSpPr>
              <p:cNvPr id="7" name="กลุ่ม 7222"/>
              <p:cNvGrpSpPr>
                <a:grpSpLocks/>
              </p:cNvGrpSpPr>
              <p:nvPr/>
            </p:nvGrpSpPr>
            <p:grpSpPr bwMode="auto">
              <a:xfrm>
                <a:off x="6477" y="1945"/>
                <a:ext cx="3744" cy="2331"/>
                <a:chOff x="80657" y="25045"/>
                <a:chExt cx="2712804" cy="1773534"/>
              </a:xfrm>
            </p:grpSpPr>
            <p:pic>
              <p:nvPicPr>
                <p:cNvPr id="7196" name="Picture 2"/>
                <p:cNvPicPr>
                  <a:picLocks noChangeAspect="1"/>
                </p:cNvPicPr>
                <p:nvPr/>
              </p:nvPicPr>
              <p:blipFill>
                <a:blip r:embed="rId2">
                  <a:extLst>
                    <a:ext uri="{28A0092B-C50C-407E-A947-70E740481C1C}">
                      <a14:useLocalDpi xmlns:a14="http://schemas.microsoft.com/office/drawing/2010/main" val="0"/>
                    </a:ext>
                  </a:extLst>
                </a:blip>
                <a:srcRect l="2887" r="2"/>
                <a:stretch>
                  <a:fillRect/>
                </a:stretch>
              </p:blipFill>
              <p:spPr bwMode="auto">
                <a:xfrm>
                  <a:off x="80657" y="25045"/>
                  <a:ext cx="2712804" cy="177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79"/>
                <p:cNvSpPr txBox="1">
                  <a:spLocks noChangeArrowheads="1"/>
                </p:cNvSpPr>
                <p:nvPr/>
              </p:nvSpPr>
              <p:spPr bwMode="auto">
                <a:xfrm>
                  <a:off x="663511" y="639065"/>
                  <a:ext cx="386349" cy="30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New Roman" panose="02020603050405020304" pitchFamily="18" charset="0"/>
                      <a:ea typeface="MS Mincho" panose="02020609040205080304" pitchFamily="49" charset="-128"/>
                      <a:cs typeface="Angsana New" panose="02020603050405020304" pitchFamily="18" charset="-34"/>
                    </a:rPr>
                    <a:t>A</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4" name="Text Box 280"/>
                <p:cNvSpPr txBox="1">
                  <a:spLocks noChangeArrowheads="1"/>
                </p:cNvSpPr>
                <p:nvPr/>
              </p:nvSpPr>
              <p:spPr bwMode="auto">
                <a:xfrm>
                  <a:off x="1384781" y="297632"/>
                  <a:ext cx="318830" cy="29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New Roman" panose="02020603050405020304" pitchFamily="18" charset="0"/>
                      <a:ea typeface="MS Mincho" panose="02020609040205080304" pitchFamily="49" charset="-128"/>
                      <a:cs typeface="Angsana New" panose="02020603050405020304" pitchFamily="18" charset="-34"/>
                    </a:rPr>
                    <a:t>C</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5" name="Text Box 281"/>
                <p:cNvSpPr txBox="1">
                  <a:spLocks noChangeArrowheads="1"/>
                </p:cNvSpPr>
                <p:nvPr/>
              </p:nvSpPr>
              <p:spPr bwMode="auto">
                <a:xfrm>
                  <a:off x="1046499" y="1311897"/>
                  <a:ext cx="447084" cy="27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New Roman" panose="02020603050405020304" pitchFamily="18" charset="0"/>
                      <a:ea typeface="MS Mincho" panose="02020609040205080304" pitchFamily="49" charset="-128"/>
                      <a:cs typeface="Angsana New" panose="02020603050405020304" pitchFamily="18" charset="-34"/>
                    </a:rPr>
                    <a:t>D</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6" name="Text Box 278"/>
                <p:cNvSpPr txBox="1">
                  <a:spLocks noChangeArrowheads="1"/>
                </p:cNvSpPr>
                <p:nvPr/>
              </p:nvSpPr>
              <p:spPr bwMode="auto">
                <a:xfrm>
                  <a:off x="1739888" y="1014999"/>
                  <a:ext cx="841423"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smtClean="0">
                      <a:ln>
                        <a:noFill/>
                      </a:ln>
                      <a:solidFill>
                        <a:schemeClr val="tx1"/>
                      </a:solidFill>
                      <a:effectLst/>
                      <a:latin typeface="Times New Roman" panose="02020603050405020304" pitchFamily="18" charset="0"/>
                      <a:ea typeface="MS Mincho" panose="02020609040205080304" pitchFamily="49" charset="-128"/>
                      <a:cs typeface="Angsana New" panose="02020603050405020304" pitchFamily="18" charset="-34"/>
                    </a:rPr>
                    <a:t>B</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pic>
            <p:nvPicPr>
              <p:cNvPr id="7201" name="รูปภาพ 7180"/>
              <p:cNvPicPr>
                <a:picLocks noChangeAspect="1" noChangeArrowheads="1"/>
              </p:cNvPicPr>
              <p:nvPr/>
            </p:nvPicPr>
            <p:blipFill>
              <a:blip r:embed="rId3">
                <a:extLst>
                  <a:ext uri="{28A0092B-C50C-407E-A947-70E740481C1C}">
                    <a14:useLocalDpi xmlns:a14="http://schemas.microsoft.com/office/drawing/2010/main" val="0"/>
                  </a:ext>
                </a:extLst>
              </a:blip>
              <a:srcRect t="28740"/>
              <a:stretch>
                <a:fillRect/>
              </a:stretch>
            </p:blipFill>
            <p:spPr bwMode="auto">
              <a:xfrm>
                <a:off x="7621" y="4143"/>
                <a:ext cx="3307"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กลุ่ม 7181"/>
              <p:cNvGrpSpPr>
                <a:grpSpLocks/>
              </p:cNvGrpSpPr>
              <p:nvPr/>
            </p:nvGrpSpPr>
            <p:grpSpPr bwMode="auto">
              <a:xfrm>
                <a:off x="8362" y="3564"/>
                <a:ext cx="2511" cy="535"/>
                <a:chOff x="5852964" y="142070"/>
                <a:chExt cx="3133180" cy="704037"/>
              </a:xfrm>
            </p:grpSpPr>
            <p:pic>
              <p:nvPicPr>
                <p:cNvPr id="7203" name="Picture 5"/>
                <p:cNvPicPr>
                  <a:picLocks noChangeAspect="1" noChangeArrowheads="1"/>
                </p:cNvPicPr>
                <p:nvPr/>
              </p:nvPicPr>
              <p:blipFill>
                <a:blip r:embed="rId4">
                  <a:extLst>
                    <a:ext uri="{28A0092B-C50C-407E-A947-70E740481C1C}">
                      <a14:useLocalDpi xmlns:a14="http://schemas.microsoft.com/office/drawing/2010/main" val="0"/>
                    </a:ext>
                  </a:extLst>
                </a:blip>
                <a:srcRect l="36121" t="37830" r="55673" b="47630"/>
                <a:stretch>
                  <a:fillRect/>
                </a:stretch>
              </p:blipFill>
              <p:spPr bwMode="auto">
                <a:xfrm>
                  <a:off x="7463853" y="152524"/>
                  <a:ext cx="719999" cy="68254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204" name="Picture 6"/>
                <p:cNvPicPr>
                  <a:picLocks noChangeAspect="1" noChangeArrowheads="1"/>
                </p:cNvPicPr>
                <p:nvPr/>
              </p:nvPicPr>
              <p:blipFill>
                <a:blip r:embed="rId4">
                  <a:extLst>
                    <a:ext uri="{28A0092B-C50C-407E-A947-70E740481C1C}">
                      <a14:useLocalDpi xmlns:a14="http://schemas.microsoft.com/office/drawing/2010/main" val="0"/>
                    </a:ext>
                  </a:extLst>
                </a:blip>
                <a:srcRect l="10622" t="37830" r="81212" b="47876"/>
                <a:stretch>
                  <a:fillRect/>
                </a:stretch>
              </p:blipFill>
              <p:spPr bwMode="auto">
                <a:xfrm>
                  <a:off x="5856556" y="142070"/>
                  <a:ext cx="720000" cy="68501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208" name="Picture 7"/>
                <p:cNvPicPr>
                  <a:picLocks noChangeAspect="1" noChangeArrowheads="1"/>
                </p:cNvPicPr>
                <p:nvPr/>
              </p:nvPicPr>
              <p:blipFill>
                <a:blip r:embed="rId4">
                  <a:extLst>
                    <a:ext uri="{28A0092B-C50C-407E-A947-70E740481C1C}">
                      <a14:useLocalDpi xmlns:a14="http://schemas.microsoft.com/office/drawing/2010/main" val="0"/>
                    </a:ext>
                  </a:extLst>
                </a:blip>
                <a:srcRect l="19080" t="37788" r="72684" b="47754"/>
                <a:stretch>
                  <a:fillRect/>
                </a:stretch>
              </p:blipFill>
              <p:spPr bwMode="auto">
                <a:xfrm>
                  <a:off x="6656559" y="153405"/>
                  <a:ext cx="720000" cy="68295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211" name="Picture 8"/>
                <p:cNvPicPr>
                  <a:picLocks noChangeAspect="1" noChangeArrowheads="1"/>
                </p:cNvPicPr>
                <p:nvPr/>
              </p:nvPicPr>
              <p:blipFill>
                <a:blip r:embed="rId4">
                  <a:extLst>
                    <a:ext uri="{28A0092B-C50C-407E-A947-70E740481C1C}">
                      <a14:useLocalDpi xmlns:a14="http://schemas.microsoft.com/office/drawing/2010/main" val="0"/>
                    </a:ext>
                  </a:extLst>
                </a:blip>
                <a:srcRect l="27486" t="37720" r="64217" b="47575"/>
                <a:stretch>
                  <a:fillRect/>
                </a:stretch>
              </p:blipFill>
              <p:spPr bwMode="auto">
                <a:xfrm>
                  <a:off x="8266144" y="165938"/>
                  <a:ext cx="720000" cy="68016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Rectangle 18"/>
                <p:cNvSpPr>
                  <a:spLocks noChangeArrowheads="1"/>
                </p:cNvSpPr>
                <p:nvPr/>
              </p:nvSpPr>
              <p:spPr bwMode="auto">
                <a:xfrm>
                  <a:off x="7016559" y="495916"/>
                  <a:ext cx="360000" cy="337658"/>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0" name="Rectangle 19"/>
                <p:cNvSpPr>
                  <a:spLocks noChangeArrowheads="1"/>
                </p:cNvSpPr>
                <p:nvPr/>
              </p:nvSpPr>
              <p:spPr bwMode="auto">
                <a:xfrm>
                  <a:off x="5852964" y="147400"/>
                  <a:ext cx="360000" cy="337659"/>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1" name="Rectangle 20"/>
                <p:cNvSpPr>
                  <a:spLocks noChangeArrowheads="1"/>
                </p:cNvSpPr>
                <p:nvPr/>
              </p:nvSpPr>
              <p:spPr bwMode="auto">
                <a:xfrm>
                  <a:off x="7822033" y="149348"/>
                  <a:ext cx="360001" cy="337658"/>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2" name="Rectangle 21"/>
                <p:cNvSpPr>
                  <a:spLocks noChangeArrowheads="1"/>
                </p:cNvSpPr>
                <p:nvPr/>
              </p:nvSpPr>
              <p:spPr bwMode="auto">
                <a:xfrm>
                  <a:off x="8278804" y="498576"/>
                  <a:ext cx="360000" cy="337659"/>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grpSp>
        </p:grpSp>
        <p:sp>
          <p:nvSpPr>
            <p:cNvPr id="6" name="Rectangle 7193"/>
            <p:cNvSpPr>
              <a:spLocks/>
            </p:cNvSpPr>
            <p:nvPr/>
          </p:nvSpPr>
          <p:spPr bwMode="auto">
            <a:xfrm>
              <a:off x="2623692" y="0"/>
              <a:ext cx="331534" cy="38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(b)</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17" name="Group 106"/>
          <p:cNvGrpSpPr>
            <a:grpSpLocks/>
          </p:cNvGrpSpPr>
          <p:nvPr/>
        </p:nvGrpSpPr>
        <p:grpSpPr bwMode="auto">
          <a:xfrm>
            <a:off x="319336" y="1092701"/>
            <a:ext cx="3687813" cy="3244711"/>
            <a:chOff x="0" y="0"/>
            <a:chExt cx="2908024" cy="2557504"/>
          </a:xfrm>
        </p:grpSpPr>
        <p:grpSp>
          <p:nvGrpSpPr>
            <p:cNvPr id="18" name="Group 65"/>
            <p:cNvGrpSpPr>
              <a:grpSpLocks/>
            </p:cNvGrpSpPr>
            <p:nvPr/>
          </p:nvGrpSpPr>
          <p:grpSpPr bwMode="auto">
            <a:xfrm>
              <a:off x="0" y="23854"/>
              <a:ext cx="2900045" cy="2533650"/>
              <a:chOff x="1030" y="1948"/>
              <a:chExt cx="4567" cy="3990"/>
            </a:xfrm>
          </p:grpSpPr>
          <p:grpSp>
            <p:nvGrpSpPr>
              <p:cNvPr id="20" name="กลุ่ม 7209"/>
              <p:cNvGrpSpPr>
                <a:grpSpLocks/>
              </p:cNvGrpSpPr>
              <p:nvPr/>
            </p:nvGrpSpPr>
            <p:grpSpPr bwMode="auto">
              <a:xfrm>
                <a:off x="1030" y="1948"/>
                <a:ext cx="4100" cy="2491"/>
                <a:chOff x="0" y="0"/>
                <a:chExt cx="2853732" cy="1733340"/>
              </a:xfrm>
            </p:grpSpPr>
            <p:grpSp>
              <p:nvGrpSpPr>
                <p:cNvPr id="26" name="กลุ่ม 275"/>
                <p:cNvGrpSpPr>
                  <a:grpSpLocks/>
                </p:cNvGrpSpPr>
                <p:nvPr/>
              </p:nvGrpSpPr>
              <p:grpSpPr bwMode="auto">
                <a:xfrm>
                  <a:off x="0" y="0"/>
                  <a:ext cx="2853732" cy="1733340"/>
                  <a:chOff x="0" y="0"/>
                  <a:chExt cx="2853732" cy="1733340"/>
                </a:xfrm>
              </p:grpSpPr>
              <p:pic>
                <p:nvPicPr>
                  <p:cNvPr id="6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53732" cy="173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สี่เหลี่ยมผืนผ้า 273"/>
                  <p:cNvSpPr>
                    <a:spLocks noChangeArrowheads="1"/>
                  </p:cNvSpPr>
                  <p:nvPr/>
                </p:nvSpPr>
                <p:spPr bwMode="auto">
                  <a:xfrm>
                    <a:off x="2235758" y="914400"/>
                    <a:ext cx="50242" cy="80386"/>
                  </a:xfrm>
                  <a:prstGeom prst="rect">
                    <a:avLst/>
                  </a:prstGeom>
                  <a:solidFill>
                    <a:srgbClr val="FFFFFF"/>
                  </a:solidFill>
                  <a:ln w="25400" algn="ctr">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30" name="สี่เหลี่ยมผืนผ้า 274"/>
                  <p:cNvSpPr>
                    <a:spLocks noChangeArrowheads="1"/>
                  </p:cNvSpPr>
                  <p:nvPr/>
                </p:nvSpPr>
                <p:spPr bwMode="auto">
                  <a:xfrm>
                    <a:off x="597877" y="693336"/>
                    <a:ext cx="50165" cy="80010"/>
                  </a:xfrm>
                  <a:prstGeom prst="rect">
                    <a:avLst/>
                  </a:prstGeom>
                  <a:solidFill>
                    <a:srgbClr val="FFFFFF"/>
                  </a:solidFill>
                  <a:ln w="25400" algn="ctr">
                    <a:solidFill>
                      <a:srgbClr val="FFFFFF"/>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grpSp>
            <p:sp>
              <p:nvSpPr>
                <p:cNvPr id="27" name="Text Box 276"/>
                <p:cNvSpPr txBox="1">
                  <a:spLocks noChangeArrowheads="1"/>
                </p:cNvSpPr>
                <p:nvPr/>
              </p:nvSpPr>
              <p:spPr bwMode="auto">
                <a:xfrm>
                  <a:off x="1698825" y="830860"/>
                  <a:ext cx="680738"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ct val="0"/>
                    </a:spcAft>
                    <a:tabLst/>
                  </a:pPr>
                  <a:r>
                    <a:rPr kumimoji="0" lang="en-US" altLang="ja-JP" sz="900" b="0" i="0" u="none" strike="noStrike" cap="none" normalizeH="0" baseline="0" smtClean="0">
                      <a:ln>
                        <a:noFill/>
                      </a:ln>
                      <a:solidFill>
                        <a:schemeClr val="tx1"/>
                      </a:solidFill>
                      <a:effectLst/>
                      <a:latin typeface="Times New Roman" panose="02020603050405020304" pitchFamily="18" charset="0"/>
                      <a:ea typeface="MS Mincho" panose="02020609040205080304" pitchFamily="49" charset="-128"/>
                      <a:cs typeface="Angsana New" panose="02020603050405020304" pitchFamily="18" charset="-34"/>
                    </a:rPr>
                    <a:t>            </a:t>
                  </a:r>
                  <a:r>
                    <a:rPr kumimoji="0" lang="en-US" altLang="ja-JP" sz="800" b="0" i="0" u="none" strike="noStrike" cap="none" normalizeH="0" baseline="0" smtClean="0">
                      <a:ln>
                        <a:noFill/>
                      </a:ln>
                      <a:solidFill>
                        <a:schemeClr val="tx1"/>
                      </a:solidFill>
                      <a:effectLst/>
                      <a:latin typeface="Times New Roman" panose="02020603050405020304" pitchFamily="18" charset="0"/>
                      <a:ea typeface="MS Mincho" panose="02020609040205080304" pitchFamily="49" charset="-128"/>
                      <a:cs typeface="Angsana New" panose="02020603050405020304" pitchFamily="18" charset="-34"/>
                    </a:rPr>
                    <a:t>   B</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8" name="Text Box 277"/>
                <p:cNvSpPr txBox="1">
                  <a:spLocks noChangeArrowheads="1"/>
                </p:cNvSpPr>
                <p:nvPr/>
              </p:nvSpPr>
              <p:spPr bwMode="auto">
                <a:xfrm>
                  <a:off x="42222" y="602901"/>
                  <a:ext cx="67743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ct val="0"/>
                    </a:spcAft>
                    <a:tabLst/>
                  </a:pPr>
                  <a:r>
                    <a:rPr kumimoji="0" lang="en-US" altLang="ja-JP" sz="900" b="0" i="0" u="none" strike="noStrike" cap="none" normalizeH="0" baseline="0" smtClean="0">
                      <a:ln>
                        <a:noFill/>
                      </a:ln>
                      <a:solidFill>
                        <a:schemeClr val="tx1"/>
                      </a:solidFill>
                      <a:effectLst/>
                      <a:latin typeface="Times New Roman" panose="02020603050405020304" pitchFamily="18" charset="0"/>
                      <a:ea typeface="MS Mincho" panose="02020609040205080304" pitchFamily="49" charset="-128"/>
                      <a:cs typeface="Angsana New" panose="02020603050405020304" pitchFamily="18" charset="-34"/>
                    </a:rPr>
                    <a:t>               A</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21" name="กลุ่ม 7181"/>
              <p:cNvGrpSpPr>
                <a:grpSpLocks/>
              </p:cNvGrpSpPr>
              <p:nvPr/>
            </p:nvGrpSpPr>
            <p:grpSpPr bwMode="auto">
              <a:xfrm>
                <a:off x="3007" y="3731"/>
                <a:ext cx="2533" cy="420"/>
                <a:chOff x="5852964" y="142070"/>
                <a:chExt cx="3133180" cy="704037"/>
              </a:xfrm>
            </p:grpSpPr>
            <p:pic>
              <p:nvPicPr>
                <p:cNvPr id="97" name="Picture 5"/>
                <p:cNvPicPr>
                  <a:picLocks noChangeAspect="1" noChangeArrowheads="1"/>
                </p:cNvPicPr>
                <p:nvPr/>
              </p:nvPicPr>
              <p:blipFill>
                <a:blip r:embed="rId6">
                  <a:extLst>
                    <a:ext uri="{28A0092B-C50C-407E-A947-70E740481C1C}">
                      <a14:useLocalDpi xmlns:a14="http://schemas.microsoft.com/office/drawing/2010/main" val="0"/>
                    </a:ext>
                  </a:extLst>
                </a:blip>
                <a:srcRect l="36121" t="37830" r="55673" b="47630"/>
                <a:stretch>
                  <a:fillRect/>
                </a:stretch>
              </p:blipFill>
              <p:spPr bwMode="auto">
                <a:xfrm>
                  <a:off x="7463853" y="152524"/>
                  <a:ext cx="719999" cy="68254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8" name="Picture 6"/>
                <p:cNvPicPr>
                  <a:picLocks noChangeAspect="1" noChangeArrowheads="1"/>
                </p:cNvPicPr>
                <p:nvPr/>
              </p:nvPicPr>
              <p:blipFill>
                <a:blip r:embed="rId7">
                  <a:extLst>
                    <a:ext uri="{28A0092B-C50C-407E-A947-70E740481C1C}">
                      <a14:useLocalDpi xmlns:a14="http://schemas.microsoft.com/office/drawing/2010/main" val="0"/>
                    </a:ext>
                  </a:extLst>
                </a:blip>
                <a:srcRect l="10622" t="37830" r="81212" b="47876"/>
                <a:stretch>
                  <a:fillRect/>
                </a:stretch>
              </p:blipFill>
              <p:spPr bwMode="auto">
                <a:xfrm>
                  <a:off x="5856556" y="142070"/>
                  <a:ext cx="720000" cy="68501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9" name="Picture 7"/>
                <p:cNvPicPr>
                  <a:picLocks noChangeAspect="1" noChangeArrowheads="1"/>
                </p:cNvPicPr>
                <p:nvPr/>
              </p:nvPicPr>
              <p:blipFill>
                <a:blip r:embed="rId8">
                  <a:extLst>
                    <a:ext uri="{28A0092B-C50C-407E-A947-70E740481C1C}">
                      <a14:useLocalDpi xmlns:a14="http://schemas.microsoft.com/office/drawing/2010/main" val="0"/>
                    </a:ext>
                  </a:extLst>
                </a:blip>
                <a:srcRect l="19080" t="37788" r="72684" b="47754"/>
                <a:stretch>
                  <a:fillRect/>
                </a:stretch>
              </p:blipFill>
              <p:spPr bwMode="auto">
                <a:xfrm>
                  <a:off x="6656559" y="153405"/>
                  <a:ext cx="720000" cy="68295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0" name="Picture 8"/>
                <p:cNvPicPr>
                  <a:picLocks noChangeAspect="1" noChangeArrowheads="1"/>
                </p:cNvPicPr>
                <p:nvPr/>
              </p:nvPicPr>
              <p:blipFill>
                <a:blip r:embed="rId9">
                  <a:extLst>
                    <a:ext uri="{28A0092B-C50C-407E-A947-70E740481C1C}">
                      <a14:useLocalDpi xmlns:a14="http://schemas.microsoft.com/office/drawing/2010/main" val="0"/>
                    </a:ext>
                  </a:extLst>
                </a:blip>
                <a:srcRect l="27486" t="37720" r="64217" b="47575"/>
                <a:stretch>
                  <a:fillRect/>
                </a:stretch>
              </p:blipFill>
              <p:spPr bwMode="auto">
                <a:xfrm>
                  <a:off x="8266144" y="165938"/>
                  <a:ext cx="720000" cy="68016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2" name="Rectangle 18"/>
                <p:cNvSpPr>
                  <a:spLocks noChangeArrowheads="1"/>
                </p:cNvSpPr>
                <p:nvPr/>
              </p:nvSpPr>
              <p:spPr bwMode="auto">
                <a:xfrm>
                  <a:off x="7016559" y="495916"/>
                  <a:ext cx="360000" cy="337658"/>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3" name="Rectangle 19"/>
                <p:cNvSpPr>
                  <a:spLocks noChangeArrowheads="1"/>
                </p:cNvSpPr>
                <p:nvPr/>
              </p:nvSpPr>
              <p:spPr bwMode="auto">
                <a:xfrm>
                  <a:off x="5852964" y="147400"/>
                  <a:ext cx="360000" cy="337659"/>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4" name="Rectangle 20"/>
                <p:cNvSpPr>
                  <a:spLocks noChangeArrowheads="1"/>
                </p:cNvSpPr>
                <p:nvPr/>
              </p:nvSpPr>
              <p:spPr bwMode="auto">
                <a:xfrm>
                  <a:off x="7822033" y="149348"/>
                  <a:ext cx="360001" cy="337658"/>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25" name="Rectangle 21"/>
                <p:cNvSpPr>
                  <a:spLocks noChangeArrowheads="1"/>
                </p:cNvSpPr>
                <p:nvPr/>
              </p:nvSpPr>
              <p:spPr bwMode="auto">
                <a:xfrm>
                  <a:off x="8278804" y="498576"/>
                  <a:ext cx="360000" cy="337659"/>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pic>
            <p:nvPicPr>
              <p:cNvPr id="105" name="รูปภาพ 7179"/>
              <p:cNvPicPr>
                <a:picLocks noChangeAspect="1" noChangeArrowheads="1"/>
              </p:cNvPicPr>
              <p:nvPr/>
            </p:nvPicPr>
            <p:blipFill>
              <a:blip r:embed="rId10">
                <a:extLst>
                  <a:ext uri="{28A0092B-C50C-407E-A947-70E740481C1C}">
                    <a14:useLocalDpi xmlns:a14="http://schemas.microsoft.com/office/drawing/2010/main" val="0"/>
                  </a:ext>
                </a:extLst>
              </a:blip>
              <a:srcRect t="27997"/>
              <a:stretch>
                <a:fillRect/>
              </a:stretch>
            </p:blipFill>
            <p:spPr bwMode="auto">
              <a:xfrm>
                <a:off x="2328" y="4157"/>
                <a:ext cx="3269" cy="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64"/>
            <p:cNvSpPr>
              <a:spLocks/>
            </p:cNvSpPr>
            <p:nvPr/>
          </p:nvSpPr>
          <p:spPr bwMode="auto">
            <a:xfrm>
              <a:off x="2584134" y="0"/>
              <a:ext cx="323890" cy="3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Times New Roman" panose="02020603050405020304" pitchFamily="18" charset="0"/>
                  <a:cs typeface="Angsana New" panose="02020603050405020304" pitchFamily="18" charset="-34"/>
                </a:rPr>
                <a:t>(a)</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sp>
        <p:nvSpPr>
          <p:cNvPr id="31" name="Rectangle 30"/>
          <p:cNvSpPr/>
          <p:nvPr/>
        </p:nvSpPr>
        <p:spPr>
          <a:xfrm>
            <a:off x="76201" y="4773554"/>
            <a:ext cx="8692363" cy="646331"/>
          </a:xfrm>
          <a:prstGeom prst="rect">
            <a:avLst/>
          </a:prstGeom>
        </p:spPr>
        <p:txBody>
          <a:bodyPr wrap="square">
            <a:spAutoFit/>
          </a:bodyPr>
          <a:lstStyle/>
          <a:p>
            <a:r>
              <a:rPr lang="en-US" sz="1800" dirty="0">
                <a:latin typeface="Calibri" panose="020F0502020204030204" pitchFamily="34" charset="0"/>
                <a:ea typeface="Calibri" panose="020F0502020204030204" pitchFamily="34" charset="0"/>
                <a:cs typeface="Angsana New" panose="02020603050405020304" pitchFamily="18" charset="-34"/>
              </a:rPr>
              <a:t>T</a:t>
            </a:r>
            <a:r>
              <a:rPr lang="en-US" sz="1800" dirty="0" smtClean="0">
                <a:latin typeface="Calibri" panose="020F0502020204030204" pitchFamily="34" charset="0"/>
                <a:ea typeface="Calibri" panose="020F0502020204030204" pitchFamily="34" charset="0"/>
                <a:cs typeface="Angsana New" panose="02020603050405020304" pitchFamily="18" charset="-34"/>
              </a:rPr>
              <a:t>he </a:t>
            </a:r>
            <a:r>
              <a:rPr lang="en-US" sz="1800" dirty="0">
                <a:latin typeface="Calibri" panose="020F0502020204030204" pitchFamily="34" charset="0"/>
                <a:ea typeface="Calibri" panose="020F0502020204030204" pitchFamily="34" charset="0"/>
                <a:cs typeface="Angsana New" panose="02020603050405020304" pitchFamily="18" charset="-34"/>
              </a:rPr>
              <a:t>first program is 244 </a:t>
            </a:r>
            <a:r>
              <a:rPr lang="en-US" sz="1800" dirty="0" smtClean="0">
                <a:latin typeface="Calibri" panose="020F0502020204030204" pitchFamily="34" charset="0"/>
                <a:ea typeface="Calibri" panose="020F0502020204030204" pitchFamily="34" charset="0"/>
                <a:cs typeface="Angsana New" panose="02020603050405020304" pitchFamily="18" charset="-34"/>
              </a:rPr>
              <a:t>seconds, </a:t>
            </a:r>
            <a:r>
              <a:rPr lang="en-US" sz="1800" dirty="0">
                <a:latin typeface="Calibri" panose="020F0502020204030204" pitchFamily="34" charset="0"/>
                <a:ea typeface="Calibri" panose="020F0502020204030204" pitchFamily="34" charset="0"/>
                <a:cs typeface="Angsana New" panose="02020603050405020304" pitchFamily="18" charset="-34"/>
              </a:rPr>
              <a:t>applied during 0600 to 2100 (4 phases per cycle</a:t>
            </a:r>
            <a:r>
              <a:rPr lang="en-US" sz="1800" dirty="0" smtClean="0">
                <a:latin typeface="Calibri" panose="020F0502020204030204" pitchFamily="34" charset="0"/>
                <a:ea typeface="Calibri" panose="020F0502020204030204" pitchFamily="34" charset="0"/>
                <a:cs typeface="Angsana New" panose="02020603050405020304" pitchFamily="18" charset="-34"/>
              </a:rPr>
              <a:t>). </a:t>
            </a:r>
          </a:p>
          <a:p>
            <a:r>
              <a:rPr lang="en-US" sz="1800" dirty="0" smtClean="0">
                <a:latin typeface="Calibri" panose="020F0502020204030204" pitchFamily="34" charset="0"/>
                <a:ea typeface="Calibri" panose="020F0502020204030204" pitchFamily="34" charset="0"/>
                <a:cs typeface="Angsana New" panose="02020603050405020304" pitchFamily="18" charset="-34"/>
              </a:rPr>
              <a:t>The </a:t>
            </a:r>
            <a:r>
              <a:rPr lang="en-US" sz="1800" dirty="0">
                <a:latin typeface="Calibri" panose="020F0502020204030204" pitchFamily="34" charset="0"/>
                <a:ea typeface="Calibri" panose="020F0502020204030204" pitchFamily="34" charset="0"/>
                <a:cs typeface="Angsana New" panose="02020603050405020304" pitchFamily="18" charset="-34"/>
              </a:rPr>
              <a:t>second program was flashing yellow, applied during 2100 </a:t>
            </a:r>
            <a:r>
              <a:rPr lang="en-US" sz="1800" dirty="0" smtClean="0">
                <a:latin typeface="Calibri" panose="020F0502020204030204" pitchFamily="34" charset="0"/>
                <a:ea typeface="Calibri" panose="020F0502020204030204" pitchFamily="34" charset="0"/>
                <a:cs typeface="Angsana New" panose="02020603050405020304" pitchFamily="18" charset="-34"/>
              </a:rPr>
              <a:t>– 0600.</a:t>
            </a:r>
            <a:endParaRPr lang="en-US" sz="1800" dirty="0"/>
          </a:p>
        </p:txBody>
      </p:sp>
      <p:sp>
        <p:nvSpPr>
          <p:cNvPr id="32" name="Rectangle 31"/>
          <p:cNvSpPr/>
          <p:nvPr/>
        </p:nvSpPr>
        <p:spPr>
          <a:xfrm>
            <a:off x="1" y="4336076"/>
            <a:ext cx="9132192" cy="400110"/>
          </a:xfrm>
          <a:prstGeom prst="rect">
            <a:avLst/>
          </a:prstGeom>
        </p:spPr>
        <p:txBody>
          <a:bodyPr wrap="square">
            <a:spAutoFit/>
          </a:bodyPr>
          <a:lstStyle/>
          <a:p>
            <a:pPr algn="ctr"/>
            <a:r>
              <a:rPr lang="en-US" sz="2000" dirty="0">
                <a:latin typeface="Calibri" panose="020F0502020204030204" pitchFamily="34" charset="0"/>
                <a:ea typeface="Calibri" panose="020F0502020204030204" pitchFamily="34" charset="0"/>
                <a:cs typeface="Angsana New" panose="02020603050405020304" pitchFamily="18" charset="-34"/>
              </a:rPr>
              <a:t>Traffic signal for both situations was controlled by fixed time </a:t>
            </a:r>
            <a:r>
              <a:rPr lang="en-US" sz="2000" dirty="0" smtClean="0">
                <a:latin typeface="Calibri" panose="020F0502020204030204" pitchFamily="34" charset="0"/>
                <a:ea typeface="Calibri" panose="020F0502020204030204" pitchFamily="34" charset="0"/>
                <a:cs typeface="Angsana New" panose="02020603050405020304" pitchFamily="18" charset="-34"/>
              </a:rPr>
              <a:t>plans and two </a:t>
            </a:r>
            <a:r>
              <a:rPr lang="en-US" sz="2000" dirty="0">
                <a:latin typeface="Calibri" panose="020F0502020204030204" pitchFamily="34" charset="0"/>
                <a:ea typeface="Calibri" panose="020F0502020204030204" pitchFamily="34" charset="0"/>
                <a:cs typeface="Angsana New" panose="02020603050405020304" pitchFamily="18" charset="-34"/>
              </a:rPr>
              <a:t>programs</a:t>
            </a:r>
            <a:r>
              <a:rPr lang="en-US" sz="2000" dirty="0" smtClean="0">
                <a:latin typeface="Calibri" panose="020F0502020204030204" pitchFamily="34" charset="0"/>
                <a:ea typeface="Calibri" panose="020F0502020204030204" pitchFamily="34" charset="0"/>
                <a:cs typeface="Angsana New" panose="02020603050405020304" pitchFamily="18" charset="-34"/>
              </a:rPr>
              <a:t>. </a:t>
            </a:r>
            <a:endParaRPr lang="en-US" sz="2000" dirty="0">
              <a:latin typeface="Calibri" panose="020F0502020204030204" pitchFamily="34" charset="0"/>
              <a:ea typeface="Calibri" panose="020F0502020204030204" pitchFamily="34" charset="0"/>
              <a:cs typeface="Angsana New" panose="02020603050405020304" pitchFamily="18" charset="-34"/>
            </a:endParaRPr>
          </a:p>
        </p:txBody>
      </p:sp>
      <p:sp>
        <p:nvSpPr>
          <p:cNvPr id="33" name="Rectangle 32"/>
          <p:cNvSpPr/>
          <p:nvPr/>
        </p:nvSpPr>
        <p:spPr>
          <a:xfrm>
            <a:off x="6991445" y="1258625"/>
            <a:ext cx="2073260" cy="523220"/>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Angsana New" panose="02020603050405020304" pitchFamily="18" charset="-34"/>
              </a:rPr>
              <a:t>224 seconds </a:t>
            </a:r>
            <a:endParaRPr lang="en-US" dirty="0"/>
          </a:p>
        </p:txBody>
      </p:sp>
      <p:sp>
        <p:nvSpPr>
          <p:cNvPr id="47" name="Rectangle 46"/>
          <p:cNvSpPr/>
          <p:nvPr/>
        </p:nvSpPr>
        <p:spPr>
          <a:xfrm>
            <a:off x="2662618" y="1366277"/>
            <a:ext cx="2073260" cy="523220"/>
          </a:xfrm>
          <a:prstGeom prst="rect">
            <a:avLst/>
          </a:prstGeom>
        </p:spPr>
        <p:txBody>
          <a:bodyPr wrap="none">
            <a:spAutoFit/>
          </a:bodyPr>
          <a:lstStyle/>
          <a:p>
            <a:r>
              <a:rPr lang="en-US" dirty="0" smtClean="0">
                <a:latin typeface="Calibri" panose="020F0502020204030204" pitchFamily="34" charset="0"/>
                <a:ea typeface="Calibri" panose="020F0502020204030204" pitchFamily="34" charset="0"/>
                <a:cs typeface="Angsana New" panose="02020603050405020304" pitchFamily="18" charset="-34"/>
              </a:rPr>
              <a:t>244 </a:t>
            </a:r>
            <a:r>
              <a:rPr lang="en-US" dirty="0">
                <a:latin typeface="Calibri" panose="020F0502020204030204" pitchFamily="34" charset="0"/>
                <a:ea typeface="Calibri" panose="020F0502020204030204" pitchFamily="34" charset="0"/>
                <a:cs typeface="Angsana New" panose="02020603050405020304" pitchFamily="18" charset="-34"/>
              </a:rPr>
              <a:t>seconds </a:t>
            </a:r>
            <a:endParaRPr lang="en-US" dirty="0"/>
          </a:p>
        </p:txBody>
      </p:sp>
      <p:sp>
        <p:nvSpPr>
          <p:cNvPr id="48" name="Slide Number Placeholder 6"/>
          <p:cNvSpPr>
            <a:spLocks noGrp="1"/>
          </p:cNvSpPr>
          <p:nvPr>
            <p:ph type="sldNum" sz="quarter" idx="12"/>
          </p:nvPr>
        </p:nvSpPr>
        <p:spPr>
          <a:xfrm>
            <a:off x="7812360" y="6560229"/>
            <a:ext cx="1198290" cy="327025"/>
          </a:xfrm>
        </p:spPr>
        <p:txBody>
          <a:bodyPr vert="horz" lIns="91440" tIns="45720" rIns="91440" bIns="45720" rtlCol="0" anchor="ctr"/>
          <a:lstStyle/>
          <a:p>
            <a:fld id="{F2DC7290-26BF-4AB0-A72E-BEDCDE7CC149}" type="slidenum">
              <a:rPr lang="th-TH" sz="2000" b="1">
                <a:solidFill>
                  <a:srgbClr val="FFFF00"/>
                </a:solidFill>
                <a:latin typeface="Arial" pitchFamily="34" charset="0"/>
              </a:rPr>
              <a:pPr/>
              <a:t>8</a:t>
            </a:fld>
            <a:endParaRPr lang="th-TH" sz="2000" b="1" dirty="0">
              <a:solidFill>
                <a:srgbClr val="FFFF00"/>
              </a:solidFill>
              <a:latin typeface="Arial" pitchFamily="34" charset="0"/>
            </a:endParaRPr>
          </a:p>
        </p:txBody>
      </p:sp>
      <p:sp>
        <p:nvSpPr>
          <p:cNvPr id="49" name="Rectangle 48"/>
          <p:cNvSpPr/>
          <p:nvPr/>
        </p:nvSpPr>
        <p:spPr>
          <a:xfrm>
            <a:off x="58056" y="633462"/>
            <a:ext cx="1968231" cy="430887"/>
          </a:xfrm>
          <a:prstGeom prst="rect">
            <a:avLst/>
          </a:prstGeom>
        </p:spPr>
        <p:txBody>
          <a:bodyPr wrap="none">
            <a:spAutoFit/>
          </a:bodyPr>
          <a:lstStyle/>
          <a:p>
            <a:pPr fontAlgn="base" hangingPunct="0">
              <a:spcAft>
                <a:spcPts val="600"/>
              </a:spcAft>
            </a:pPr>
            <a:r>
              <a:rPr lang="en-US" sz="2200" b="1" dirty="0">
                <a:solidFill>
                  <a:srgbClr val="FF0000"/>
                </a:solidFill>
              </a:rPr>
              <a:t>Data Collection</a:t>
            </a:r>
          </a:p>
        </p:txBody>
      </p:sp>
      <p:sp>
        <p:nvSpPr>
          <p:cNvPr id="50" name="สี่เหลี่ยมผืนผ้า 1"/>
          <p:cNvSpPr/>
          <p:nvPr/>
        </p:nvSpPr>
        <p:spPr>
          <a:xfrm>
            <a:off x="7096651" y="5021612"/>
            <a:ext cx="2155869" cy="1495794"/>
          </a:xfrm>
          <a:prstGeom prst="rect">
            <a:avLst/>
          </a:prstGeom>
        </p:spPr>
        <p:txBody>
          <a:bodyPr wrap="square">
            <a:spAutoFit/>
          </a:bodyPr>
          <a:lstStyle/>
          <a:p>
            <a:pPr marL="174625" indent="-174625" fontAlgn="base" hangingPunct="0">
              <a:lnSpc>
                <a:spcPct val="95000"/>
              </a:lnSpc>
              <a:buFont typeface="Wingdings" pitchFamily="2" charset="2"/>
              <a:buChar char="v"/>
            </a:pPr>
            <a:r>
              <a:rPr lang="en-US" sz="1200" b="1" dirty="0" smtClean="0">
                <a:solidFill>
                  <a:srgbClr val="FFCCCC"/>
                </a:solidFill>
              </a:rPr>
              <a:t>Issues to study</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Objective</a:t>
            </a:r>
            <a:endParaRPr lang="en-US" sz="1200" b="1" dirty="0">
              <a:solidFill>
                <a:srgbClr val="FFCCCC"/>
              </a:solidFill>
            </a:endParaRPr>
          </a:p>
          <a:p>
            <a:pPr marL="174625" indent="-174625" fontAlgn="base" hangingPunct="0">
              <a:lnSpc>
                <a:spcPct val="95000"/>
              </a:lnSpc>
              <a:buFont typeface="Wingdings" pitchFamily="2" charset="2"/>
              <a:buChar char="v"/>
            </a:pPr>
            <a:r>
              <a:rPr lang="en-US" sz="1200" b="1" dirty="0">
                <a:solidFill>
                  <a:srgbClr val="FFCCCC"/>
                </a:solidFill>
              </a:rPr>
              <a:t>Methodology</a:t>
            </a:r>
            <a:endParaRPr lang="en-US" sz="1200" dirty="0">
              <a:solidFill>
                <a:srgbClr val="FFCCCC"/>
              </a:solidFill>
            </a:endParaRPr>
          </a:p>
          <a:p>
            <a:pPr marL="174625" indent="-174625" fontAlgn="base" hangingPunct="0">
              <a:lnSpc>
                <a:spcPct val="95000"/>
              </a:lnSpc>
              <a:buFont typeface="Wingdings" pitchFamily="2" charset="2"/>
              <a:buChar char="v"/>
            </a:pPr>
            <a:r>
              <a:rPr lang="en-US" sz="1200" b="1" dirty="0" smtClean="0">
                <a:solidFill>
                  <a:srgbClr val="FFCCCC"/>
                </a:solidFill>
              </a:rPr>
              <a:t>Data Collection</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Project Evaluation</a:t>
            </a:r>
            <a:endParaRPr lang="en-US" sz="1200" b="1" dirty="0">
              <a:solidFill>
                <a:schemeClr val="accent4">
                  <a:lumMod val="40000"/>
                  <a:lumOff val="60000"/>
                </a:schemeClr>
              </a:solidFill>
            </a:endParaRP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Cost-Benefit Analysis (CBA)</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Conclusions </a:t>
            </a:r>
          </a:p>
          <a:p>
            <a:pPr marL="174625" indent="-174625" fontAlgn="base" hangingPunct="0">
              <a:lnSpc>
                <a:spcPct val="95000"/>
              </a:lnSpc>
              <a:buFont typeface="Wingdings" pitchFamily="2" charset="2"/>
              <a:buChar char="v"/>
            </a:pPr>
            <a:r>
              <a:rPr lang="en-US" sz="1200" b="1" dirty="0" smtClean="0">
                <a:solidFill>
                  <a:schemeClr val="accent4">
                    <a:lumMod val="40000"/>
                    <a:lumOff val="60000"/>
                  </a:schemeClr>
                </a:solidFill>
              </a:rPr>
              <a:t>Recommendations</a:t>
            </a:r>
            <a:endParaRPr lang="en-US" sz="1200" b="1" dirty="0">
              <a:solidFill>
                <a:schemeClr val="accent4">
                  <a:lumMod val="40000"/>
                  <a:lumOff val="60000"/>
                </a:schemeClr>
              </a:solidFill>
            </a:endParaRPr>
          </a:p>
        </p:txBody>
      </p:sp>
    </p:spTree>
    <p:extLst>
      <p:ext uri="{BB962C8B-B14F-4D97-AF65-F5344CB8AC3E}">
        <p14:creationId xmlns:p14="http://schemas.microsoft.com/office/powerpoint/2010/main" val="1081924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744" y="4581128"/>
            <a:ext cx="3240360" cy="1368152"/>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แผนภูมิ 1"/>
          <p:cNvGraphicFramePr/>
          <p:nvPr>
            <p:extLst>
              <p:ext uri="{D42A27DB-BD31-4B8C-83A1-F6EECF244321}">
                <p14:modId xmlns:p14="http://schemas.microsoft.com/office/powerpoint/2010/main" val="1380073297"/>
              </p:ext>
            </p:extLst>
          </p:nvPr>
        </p:nvGraphicFramePr>
        <p:xfrm>
          <a:off x="3419872" y="1484784"/>
          <a:ext cx="5616624" cy="24696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แผนภูมิ 10"/>
          <p:cNvGraphicFramePr/>
          <p:nvPr>
            <p:extLst>
              <p:ext uri="{D42A27DB-BD31-4B8C-83A1-F6EECF244321}">
                <p14:modId xmlns:p14="http://schemas.microsoft.com/office/powerpoint/2010/main" val="788750502"/>
              </p:ext>
            </p:extLst>
          </p:nvPr>
        </p:nvGraphicFramePr>
        <p:xfrm>
          <a:off x="3419872" y="4077072"/>
          <a:ext cx="5616624" cy="223224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07504" y="1582824"/>
            <a:ext cx="3384376" cy="4755148"/>
          </a:xfrm>
          <a:prstGeom prst="rect">
            <a:avLst/>
          </a:prstGeom>
        </p:spPr>
        <p:txBody>
          <a:bodyPr wrap="square">
            <a:spAutoFit/>
          </a:bodyPr>
          <a:lstStyle/>
          <a:p>
            <a:pPr marL="285750" indent="-285750">
              <a:buFont typeface="Wingdings" panose="05000000000000000000" pitchFamily="2" charset="2"/>
              <a:buChar char="Ø"/>
            </a:pPr>
            <a:r>
              <a:rPr lang="en-US" sz="1800" dirty="0"/>
              <a:t>The traffic volume of </a:t>
            </a:r>
            <a:r>
              <a:rPr lang="en-US" sz="1800" dirty="0">
                <a:solidFill>
                  <a:srgbClr val="0000FF"/>
                </a:solidFill>
              </a:rPr>
              <a:t>at-grade</a:t>
            </a:r>
            <a:r>
              <a:rPr lang="en-US" sz="1800" dirty="0"/>
              <a:t> intersection </a:t>
            </a:r>
            <a:r>
              <a:rPr lang="en-US" sz="1800" dirty="0" smtClean="0"/>
              <a:t>in </a:t>
            </a:r>
            <a:r>
              <a:rPr lang="en-US" sz="1800" dirty="0" smtClean="0">
                <a:solidFill>
                  <a:srgbClr val="0000FF"/>
                </a:solidFill>
              </a:rPr>
              <a:t>12 </a:t>
            </a:r>
            <a:r>
              <a:rPr lang="en-US" sz="1800" dirty="0">
                <a:solidFill>
                  <a:srgbClr val="0000FF"/>
                </a:solidFill>
              </a:rPr>
              <a:t>hours is 60,351 </a:t>
            </a:r>
            <a:r>
              <a:rPr lang="en-US" sz="1800" dirty="0" smtClean="0">
                <a:solidFill>
                  <a:srgbClr val="0000FF"/>
                </a:solidFill>
              </a:rPr>
              <a:t>PCU</a:t>
            </a:r>
            <a:r>
              <a:rPr lang="en-US" sz="1800" dirty="0" smtClean="0"/>
              <a:t> (adjusted to the situation of flyover).</a:t>
            </a:r>
          </a:p>
          <a:p>
            <a:r>
              <a:rPr lang="en-US" sz="1800" dirty="0" smtClean="0"/>
              <a:t> </a:t>
            </a:r>
          </a:p>
          <a:p>
            <a:pPr marL="285750" indent="-285750">
              <a:buFont typeface="Wingdings" panose="05000000000000000000" pitchFamily="2" charset="2"/>
              <a:buChar char="Ø"/>
            </a:pPr>
            <a:r>
              <a:rPr lang="en-US" sz="1800" dirty="0"/>
              <a:t>The traffic volume of </a:t>
            </a:r>
            <a:r>
              <a:rPr lang="en-US" sz="1800" dirty="0">
                <a:solidFill>
                  <a:srgbClr val="00B050"/>
                </a:solidFill>
              </a:rPr>
              <a:t>flyover</a:t>
            </a:r>
            <a:r>
              <a:rPr lang="en-US" sz="1800" dirty="0"/>
              <a:t> intersection </a:t>
            </a:r>
            <a:r>
              <a:rPr lang="en-US" sz="1800" dirty="0" smtClean="0"/>
              <a:t>in </a:t>
            </a:r>
            <a:r>
              <a:rPr lang="en-US" sz="1800" dirty="0" smtClean="0">
                <a:solidFill>
                  <a:srgbClr val="00B050"/>
                </a:solidFill>
              </a:rPr>
              <a:t>12 </a:t>
            </a:r>
            <a:r>
              <a:rPr lang="en-US" sz="1800" dirty="0">
                <a:solidFill>
                  <a:srgbClr val="00B050"/>
                </a:solidFill>
              </a:rPr>
              <a:t>hours is 64,219 </a:t>
            </a:r>
            <a:r>
              <a:rPr lang="en-US" sz="1800" dirty="0" smtClean="0">
                <a:solidFill>
                  <a:srgbClr val="00B050"/>
                </a:solidFill>
              </a:rPr>
              <a:t>PCU</a:t>
            </a:r>
            <a:r>
              <a:rPr lang="en-US" sz="1800" dirty="0" smtClean="0"/>
              <a:t>.</a:t>
            </a:r>
          </a:p>
          <a:p>
            <a:endParaRPr lang="en-US" sz="700" dirty="0" smtClean="0"/>
          </a:p>
          <a:p>
            <a:pPr marL="742950" lvl="1" indent="-285750">
              <a:buFont typeface="Courier New" panose="02070309020205020404" pitchFamily="49" charset="0"/>
              <a:buChar char="o"/>
            </a:pPr>
            <a:r>
              <a:rPr lang="en-US" sz="1800" dirty="0" smtClean="0"/>
              <a:t>Flow </a:t>
            </a:r>
            <a:r>
              <a:rPr lang="en-US" sz="1800" dirty="0">
                <a:solidFill>
                  <a:schemeClr val="accent6">
                    <a:lumMod val="75000"/>
                  </a:schemeClr>
                </a:solidFill>
              </a:rPr>
              <a:t>upon the bridge</a:t>
            </a:r>
            <a:r>
              <a:rPr lang="en-US" sz="1800" dirty="0"/>
              <a:t> </a:t>
            </a:r>
            <a:r>
              <a:rPr lang="en-US" sz="1800" dirty="0" smtClean="0"/>
              <a:t>is </a:t>
            </a:r>
            <a:r>
              <a:rPr lang="en-US" sz="1800" dirty="0" smtClean="0">
                <a:solidFill>
                  <a:schemeClr val="accent6">
                    <a:lumMod val="75000"/>
                  </a:schemeClr>
                </a:solidFill>
              </a:rPr>
              <a:t>29,384 PCU</a:t>
            </a:r>
            <a:r>
              <a:rPr lang="en-US" sz="1800" dirty="0" smtClean="0"/>
              <a:t>.</a:t>
            </a:r>
          </a:p>
          <a:p>
            <a:pPr marL="285750" indent="-285750">
              <a:buFont typeface="Wingdings" panose="05000000000000000000" pitchFamily="2" charset="2"/>
              <a:buChar char="Ø"/>
            </a:pPr>
            <a:endParaRPr lang="en-US" sz="800" dirty="0"/>
          </a:p>
          <a:p>
            <a:pPr marL="285750" indent="-285750">
              <a:buFont typeface="Wingdings" panose="05000000000000000000" pitchFamily="2" charset="2"/>
              <a:buChar char="Ø"/>
            </a:pPr>
            <a:r>
              <a:rPr lang="en-US" sz="1800" dirty="0" smtClean="0"/>
              <a:t>The traffic volume increased </a:t>
            </a:r>
            <a:r>
              <a:rPr lang="en-US" sz="1800" dirty="0"/>
              <a:t>to </a:t>
            </a:r>
            <a:r>
              <a:rPr lang="en-US" sz="1800" dirty="0" smtClean="0"/>
              <a:t>3,868 PCU (6.02%).</a:t>
            </a:r>
            <a:r>
              <a:rPr lang="th-TH" sz="1800" dirty="0" smtClean="0"/>
              <a:t> </a:t>
            </a:r>
            <a:endParaRPr lang="en-US" sz="1800" dirty="0" smtClean="0"/>
          </a:p>
          <a:p>
            <a:pPr marL="285750" indent="-285750">
              <a:buFont typeface="Wingdings" panose="05000000000000000000" pitchFamily="2" charset="2"/>
              <a:buChar char="Ø"/>
            </a:pPr>
            <a:r>
              <a:rPr lang="en-US" sz="1800" dirty="0" smtClean="0"/>
              <a:t>The </a:t>
            </a:r>
            <a:r>
              <a:rPr lang="en-US" sz="1800" dirty="0"/>
              <a:t>traffic </a:t>
            </a:r>
            <a:r>
              <a:rPr lang="en-US" sz="1800" dirty="0" smtClean="0"/>
              <a:t>volume on ground level reduced </a:t>
            </a:r>
            <a:r>
              <a:rPr lang="en-US" sz="1800" dirty="0"/>
              <a:t>to </a:t>
            </a:r>
            <a:r>
              <a:rPr lang="en-US" sz="1800" dirty="0" smtClean="0"/>
              <a:t>25,516 </a:t>
            </a:r>
            <a:r>
              <a:rPr lang="en-US" sz="1800" dirty="0"/>
              <a:t>PCU </a:t>
            </a:r>
            <a:r>
              <a:rPr lang="en-US" sz="1800" dirty="0" smtClean="0"/>
              <a:t>(42.28%).</a:t>
            </a:r>
            <a:r>
              <a:rPr lang="th-TH" sz="1800" dirty="0" smtClean="0"/>
              <a:t> </a:t>
            </a:r>
            <a:endParaRPr lang="en-US" sz="1800" dirty="0"/>
          </a:p>
          <a:p>
            <a:pPr marL="285750" indent="-285750">
              <a:buFont typeface="Wingdings" panose="05000000000000000000" pitchFamily="2" charset="2"/>
              <a:buChar char="Ø"/>
            </a:pPr>
            <a:endParaRPr lang="en-US" sz="1800" dirty="0"/>
          </a:p>
        </p:txBody>
      </p:sp>
      <p:sp>
        <p:nvSpPr>
          <p:cNvPr id="8" name="Rectangle 7"/>
          <p:cNvSpPr/>
          <p:nvPr/>
        </p:nvSpPr>
        <p:spPr>
          <a:xfrm>
            <a:off x="63260" y="1115452"/>
            <a:ext cx="7056784" cy="369332"/>
          </a:xfrm>
          <a:prstGeom prst="rect">
            <a:avLst/>
          </a:prstGeom>
        </p:spPr>
        <p:txBody>
          <a:bodyPr wrap="square">
            <a:spAutoFit/>
          </a:bodyPr>
          <a:lstStyle/>
          <a:p>
            <a:pPr marL="354013" indent="-290513" fontAlgn="base">
              <a:buSzPct val="72000"/>
              <a:buFont typeface="Wingdings" pitchFamily="2" charset="2"/>
              <a:buChar char="v"/>
              <a:defRPr/>
            </a:pPr>
            <a:r>
              <a:rPr lang="en-US" sz="1800" dirty="0" smtClean="0"/>
              <a:t>Before and After of the </a:t>
            </a:r>
            <a:r>
              <a:rPr lang="en-US" sz="1800" dirty="0" smtClean="0">
                <a:solidFill>
                  <a:srgbClr val="FF0000"/>
                </a:solidFill>
              </a:rPr>
              <a:t>TRAFFIC MOVEMENT </a:t>
            </a:r>
            <a:r>
              <a:rPr lang="en-US" sz="1800" dirty="0" smtClean="0"/>
              <a:t>data  </a:t>
            </a:r>
            <a:endParaRPr lang="en-US" sz="1800" dirty="0"/>
          </a:p>
        </p:txBody>
      </p:sp>
      <p:sp>
        <p:nvSpPr>
          <p:cNvPr id="9" name="Slide Number Placeholder 6"/>
          <p:cNvSpPr>
            <a:spLocks noGrp="1"/>
          </p:cNvSpPr>
          <p:nvPr>
            <p:ph type="sldNum" sz="quarter" idx="12"/>
          </p:nvPr>
        </p:nvSpPr>
        <p:spPr>
          <a:xfrm>
            <a:off x="7826874" y="6560003"/>
            <a:ext cx="1198290" cy="327025"/>
          </a:xfrm>
        </p:spPr>
        <p:txBody>
          <a:bodyPr/>
          <a:lstStyle/>
          <a:p>
            <a:fld id="{F2DC7290-26BF-4AB0-A72E-BEDCDE7CC149}" type="slidenum">
              <a:rPr lang="th-TH" sz="2000" b="1" smtClean="0">
                <a:solidFill>
                  <a:srgbClr val="FFFF00"/>
                </a:solidFill>
                <a:latin typeface="Arial" pitchFamily="34" charset="0"/>
              </a:rPr>
              <a:t>9</a:t>
            </a:fld>
            <a:endParaRPr lang="th-TH" sz="2000" b="1" dirty="0">
              <a:solidFill>
                <a:srgbClr val="FFFF00"/>
              </a:solidFill>
              <a:latin typeface="Arial" pitchFamily="34" charset="0"/>
            </a:endParaRPr>
          </a:p>
        </p:txBody>
      </p:sp>
      <p:sp>
        <p:nvSpPr>
          <p:cNvPr id="4" name="Rectangle 3"/>
          <p:cNvSpPr/>
          <p:nvPr/>
        </p:nvSpPr>
        <p:spPr>
          <a:xfrm>
            <a:off x="107504" y="4495800"/>
            <a:ext cx="3255600" cy="145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056" y="633462"/>
            <a:ext cx="1968231" cy="430887"/>
          </a:xfrm>
          <a:prstGeom prst="rect">
            <a:avLst/>
          </a:prstGeom>
        </p:spPr>
        <p:txBody>
          <a:bodyPr wrap="none">
            <a:spAutoFit/>
          </a:bodyPr>
          <a:lstStyle/>
          <a:p>
            <a:pPr fontAlgn="base" hangingPunct="0">
              <a:spcAft>
                <a:spcPts val="600"/>
              </a:spcAft>
            </a:pPr>
            <a:r>
              <a:rPr lang="en-US" sz="2200" b="1" dirty="0">
                <a:solidFill>
                  <a:srgbClr val="FF0000"/>
                </a:solidFill>
              </a:rPr>
              <a:t>Data Collection</a:t>
            </a:r>
          </a:p>
        </p:txBody>
      </p:sp>
    </p:spTree>
    <p:extLst>
      <p:ext uri="{BB962C8B-B14F-4D97-AF65-F5344CB8AC3E}">
        <p14:creationId xmlns:p14="http://schemas.microsoft.com/office/powerpoint/2010/main" val="1486160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8163</TotalTime>
  <Words>3583</Words>
  <Application>Microsoft Office PowerPoint</Application>
  <PresentationFormat>On-screen Show (4:3)</PresentationFormat>
  <Paragraphs>988</Paragraphs>
  <Slides>25</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ชุดรูปแบบของ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DELL</dc:creator>
  <cp:lastModifiedBy>PC</cp:lastModifiedBy>
  <cp:revision>398</cp:revision>
  <cp:lastPrinted>2014-11-22T10:28:20Z</cp:lastPrinted>
  <dcterms:created xsi:type="dcterms:W3CDTF">2013-08-27T20:47:58Z</dcterms:created>
  <dcterms:modified xsi:type="dcterms:W3CDTF">2015-04-06T14:25:14Z</dcterms:modified>
</cp:coreProperties>
</file>